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7010400" cy="9296400"/>
  <p:embeddedFontLst>
    <p:embeddedFont>
      <p:font typeface="Inter"/>
      <p:regular r:id="rId40"/>
      <p:bold r:id="rId41"/>
      <p:italic r:id="rId42"/>
      <p:boldItalic r:id="rId43"/>
    </p:embeddedFont>
    <p:embeddedFont>
      <p:font typeface="Arial Black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5" roundtripDataSignature="AMtx7mjDxMKyixvt0F+UZG9CxEkmg/Sa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20" Type="http://schemas.openxmlformats.org/officeDocument/2006/relationships/slide" Target="slides/slide16.xml"/><Relationship Id="rId42" Type="http://schemas.openxmlformats.org/officeDocument/2006/relationships/font" Target="fonts/Inter-italic.fntdata"/><Relationship Id="rId41" Type="http://schemas.openxmlformats.org/officeDocument/2006/relationships/font" Target="fonts/Inter-bold.fntdata"/><Relationship Id="rId22" Type="http://schemas.openxmlformats.org/officeDocument/2006/relationships/slide" Target="slides/slide18.xml"/><Relationship Id="rId44" Type="http://schemas.openxmlformats.org/officeDocument/2006/relationships/font" Target="fonts/ArialBlack-regular.fntdata"/><Relationship Id="rId21" Type="http://schemas.openxmlformats.org/officeDocument/2006/relationships/slide" Target="slides/slide17.xml"/><Relationship Id="rId43" Type="http://schemas.openxmlformats.org/officeDocument/2006/relationships/font" Target="fonts/Inter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1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de31123fd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8de31123fd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Data resilience protects information availability, integrity, and recoverability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Supports business continuity and operational readiness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Ensures rapid restoration after disruptions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Reduces financial and operational impact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Enables strategic alignment across teams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 hospital protects patient data to keep services running during outages.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 company uses redundant storage to continue operations during cyber incidents.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38de31123fd_0_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de31123fd_0_14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8de31123fd_0_14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RTO = maximum acceptable downtime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RPO = maximum acceptable data loss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Define RTO for recovery speed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Define RPO for data tolerance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Track MTTR performance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Measure backup success rates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Use KPIs to monitor maturity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Company sets 2-hour RTO for operations.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Database replication meets 15-minute RPO requirement.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g38de31123fd_0_14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de31123fd_0_16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8de31123fd_0_16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Cloud enables flexible scaling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Multi-region replication improves redundancy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Hybrid models balance control and efficiency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Shared responsibility requires vendor awareness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Governance must match architecture complexity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Business uses hybrid model for compliance and performance.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Cloud provider replicates data across regions automatically.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8de31123fd_0_164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de31123fd_0_17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8de31123fd_0_17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Simulations validate recovery workflows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Integrity checks confirm data accuracy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Access validation tests authentication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Documentation drives improvement cycles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Regular testing increases reliability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Company tests disaster scenario annually.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Team verifies access controls under simulated attack.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38de31123fd_0_17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8de31123fd_0_20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38de31123fd_0_20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Weak governance coordination limits effectiveness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Testing inconsistencies reduce readiness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Vendor dependency increases exposure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Budget constraints restrict controls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Skills gaps slow implementation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Organization struggles maintaining consistent backup tests.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IT misconfigures cloud backups due to skill shortages.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38de31123fd_0_20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8de31123fd_0_21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8de31123fd_0_21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Embed requirements into formal policies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Conduct regular risk assessments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Align controls with compliance standards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Maintain audit documentation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Ensure executive oversight and reporting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Leadership reviews resilience indicators quarterly.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Security maps ISO controls to cyber recovery steps.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38de31123fd_0_21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8de31123fd_0_23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38de31123fd_0_23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Data resilience forms continuity foundation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Layered protection addresses full lifecycle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Frameworks guide structured implementation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Testing validates readiness and capability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Governance ensures accountability and improvement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Business updates data protection roadmap annually.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Cyber team revises backup schedule after threat changes.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38de31123fd_0_23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94a9e633d9_0_16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394a9e633d9_0_16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g394a9e633d9_0_166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8de31123fd_0_39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38de31123fd_0_39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Cyber resilience integrates security with continuity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Protects operations from cyber disruption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Focuses on prevention, detection, response, recovery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Strengthens operational performance under attack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Supports DRI certification readiness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Company maintains operations during a major cyber event.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SOC coordinates response and recovery to minimize downtime.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38de31123fd_0_39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8de31123fd_0_41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38de31123fd_0_41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38de31123fd_0_41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8de31123fd_0_42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38de31123fd_0_42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Combines cybersecurity, continuity, and adaptive recovery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Ensures operations continue during cyber attacks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Uses proactive defense measures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Enables rapid restoration after incidents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Aligns with business strategy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Factory keeps production running during attack.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Automated tools detect and contain intrusion quickly.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38de31123fd_0_423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de31123fd_0_1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8de31123fd_0_1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38de31123fd_0_1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8de31123fd_0_43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38de31123fd_0_43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Cyber threats cause major disruptions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Traditional security alone is insufficient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Resilience creates competitive advantage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Regulations require cyber readiness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Stakeholders expect operational continuity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Outage damages company reputation after breach.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Regulators demand documented cyber recovery plans.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38de31123fd_0_43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8de31123fd_0_45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38de31123fd_0_45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Prevention reduces threat exposure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Detection identifies incidents quickly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Response plans contain damage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Recovery restores operations efficiently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Components work together for resilience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Business limits impact through early threat detection.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Automated alerts trigger rapid response actions.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g38de31123fd_0_45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8de31123fd_0_47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8de31123fd_0_47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NIST CSF defines governance-to-recovery lifecycle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ISO 27001 integrates security controls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ISO 22301 supports continuity alignment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DRI standards guide organizational resilience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Frameworks build audit-ready maturity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Organization uses ISO to validate program structure.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Security aligns operations with NIST CSF 2.0.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g38de31123fd_0_47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8de31123fd_0_49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38de31123fd_0_49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Cybersecurity protects systems and data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Continuity maintains operations during incidents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Integration enables coordinated response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Shared governance improves awareness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Minimizes duplicated effort across teams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Organization combines cyber and continuity teams.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Joint playbooks define shared responsibilities.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6" name="Google Shape;536;g38de31123fd_0_49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8de31123fd_0_51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38de31123fd_0_51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Rapid detection shortens incident duration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Swift containment limits attack spread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Impact assessment guides decisions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Coordinated recovery restores services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Cross-functional teamwork required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Company isolates compromised machines immediately.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SOC uses containment tools to block lateral movement.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38de31123fd_0_51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8de31123fd_0_53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38de31123fd_0_53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Encryption protects confidentiality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Access controls limit unauthorized access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Supports CIA triad requirements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Backup validation ensures recoverability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Zero-trust strengthens control posture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Firm encrypts sensitive data to avoid exposure.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Segmented network prevents attacker movement.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8" name="Google Shape;578;g38de31123fd_0_53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8de31123fd_0_55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38de31123fd_0_55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Redundant systems protect availability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Automated failover ensures continuity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Vulnerability management reduces risk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Scalable design supports future growth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Architecture aligns with risk tolerance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Company builds redundancy into core systems.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Cloud environment uses multi-region failover.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g38de31123fd_0_55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8de31123fd_0_57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38de31123fd_0_57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Executives accountable for cyber risk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Governance drives standardization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Strategies integrate with enterprise risk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Leadership enables investment decisions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Oversight raises maturity levels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Board reviews cyber updates quarterly.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Leadership funds advanced monitoring tools.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g38de31123fd_0_57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8de31123fd_0_59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38de31123fd_0_59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Tabletop tests assess coordination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Red team tests identify weaknesses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Recovery drills validate operational readiness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Lessons integrated into updates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Testing must be ongoing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Staff practice coordinated decision-making.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Red team uncovers vulnerability for remediation.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g38de31123fd_0_59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8de31123fd_0_61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7" name="Google Shape;657;g38de31123fd_0_61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Siloed teams slow response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Over-focus on tools reduces maturity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Weak measurement limits visibility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Resource constraints hinder readiness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Requires strategic alignment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Misaligned teams delay recovery choices.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Lack of metrics hides real cyber gaps.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8" name="Google Shape;658;g38de31123fd_0_611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de31123fd_0_2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8de31123fd_0_2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Data loss causes major financial risk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Disruptions impact operational continuity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Modern business depends heavily on data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Strong resilience improves competitiveness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Required for long-term growth preparedness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 bank avoids downtime losses with strong data protection.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Ransomware impact minimized through resilient backup strategy.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38de31123fd_0_2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8de31123fd_0_63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g38de31123fd_0_63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Measure detection speed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Track recovery performance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Evaluate maturity alignment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Monitor testing frequency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Use MTTR and impact duration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Team improves response after tracking metrics.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SOC reduces detection time quarterly.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8" name="Google Shape;688;g38de31123fd_0_63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8de31123fd_0_6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38de31123fd_0_6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Integrates cybersecurity and continuity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Frameworks guide comprehensive programs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Testing ensures real-world readiness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Leadership drives governance maturity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Resilience strengthens competitiveness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Business remains operational during cyber disruption.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Recovery teams restore systems quickly after attack.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" name="Google Shape;711;g38de31123fd_0_6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94a9e633d9_0_32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394a9e633d9_0_32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6" name="Google Shape;726;g394a9e633d9_0_327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8de31123fd_0_83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38de31123fd_0_83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" name="Google Shape;734;g38de31123fd_0_83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8de31123fd_0_82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38de31123fd_0_82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2" name="Google Shape;742;g38de31123fd_0_825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94a9e633d9_0_16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394a9e633d9_0_16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https://www.ncsc.gov.uk/static-assets/documents/PwnedPasswordsTop100k.txt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0" name="Google Shape;750;g394a9e633d9_0_160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de31123fd_0_3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8de31123fd_0_3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Definitions:</a:t>
            </a:r>
            <a:br>
              <a:rPr b="1"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Availability = access when needed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Integrity = accuracy and consistency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Availability ensures reliable data access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Integrity maintains trustworthy information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Recoverability ensures restoration after incidents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Governance enforces accountability and controls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Principles support complete resilience lifecycle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Retailer restores accurate sales data after system crash.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Integrity checks detect corruption from malware.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38de31123fd_0_3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de31123fd_0_6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8de31123fd_0_6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Resilience focuses on prevention and preparedness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Recovery focuses on post-incident restoration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Both complement each other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Resilience minimizes disruption impact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Recovery ensures full restoration capability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Manufacturer uses redundancy to avoid downtime, then restores lost data.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After cyberattack, systems failover automatically while backups restore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38de31123fd_0_6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8de31123fd_0_7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8de31123fd_0_7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Infrastructure layer prevents system-level failures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Application layer maintains functional continuity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Information layer protects data fully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Governance layer defines oversight controls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Combined layers enable end-to-end resilience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Company uses redundant servers and frequent backups.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Cloud system replicates data across regions for resilience.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38de31123fd_0_7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8de31123fd_0_9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8de31123fd_0_9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ISO 27001 ensures secure information management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ISO 22301 defines continuity structure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NIST SP 800-34 guides system contingency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DRI practices integrate resilience standards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Frameworks support audit readiness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Firm aligns backup controls to ISO requirements.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Security team uses NIST guidance for recovery planning.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38de31123fd_0_98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de31123fd_0_11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8de31123fd_0_11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Replication = real-time data copying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Backups ensure point-in-time recovery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Replication protects against regional failures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Encryption secures data confidentiality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Access control prevents unauthorized use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Strategies require combined implementation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Company stores offsite backups in secure locations.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Zero-trust access limits breach impact on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38de31123fd_0_11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8de31123fd_0_13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8de31123fd_0_13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Clustering prevents single points of failure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Load balancing distributes system demand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Geographic redundancy protects regional operations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Automated failover ensures rapid continuity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HA design requires cost-performance balance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E-commerce site uses load balancing to avoid service crashes.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100">
                <a:latin typeface="Arial"/>
                <a:ea typeface="Arial"/>
                <a:cs typeface="Arial"/>
                <a:sym typeface="Arial"/>
              </a:rPr>
              <a:t>Cyber example: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System automatically fails over during cyber disruption.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38de31123fd_0_132:notes"/>
          <p:cNvSpPr txBox="1"/>
          <p:nvPr>
            <p:ph idx="12" type="sldNum"/>
          </p:nvPr>
        </p:nvSpPr>
        <p:spPr>
          <a:xfrm>
            <a:off x="3970938" y="8829968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title"/>
          </p:nvPr>
        </p:nvSpPr>
        <p:spPr>
          <a:xfrm>
            <a:off x="609600" y="152718"/>
            <a:ext cx="8013405" cy="729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" type="body"/>
          </p:nvPr>
        </p:nvSpPr>
        <p:spPr>
          <a:xfrm>
            <a:off x="609600" y="1073889"/>
            <a:ext cx="10160000" cy="5052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4302" y="6574155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0"/>
          <p:cNvSpPr txBox="1"/>
          <p:nvPr>
            <p:ph type="title"/>
          </p:nvPr>
        </p:nvSpPr>
        <p:spPr>
          <a:xfrm>
            <a:off x="4146258" y="240889"/>
            <a:ext cx="6540030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" type="body"/>
          </p:nvPr>
        </p:nvSpPr>
        <p:spPr>
          <a:xfrm>
            <a:off x="85511" y="5269246"/>
            <a:ext cx="3296044" cy="4701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60"/>
          <p:cNvSpPr txBox="1"/>
          <p:nvPr>
            <p:ph idx="2" type="body"/>
          </p:nvPr>
        </p:nvSpPr>
        <p:spPr>
          <a:xfrm>
            <a:off x="6790944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02" name="Google Shape;102;p6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60"/>
          <p:cNvSpPr txBox="1"/>
          <p:nvPr/>
        </p:nvSpPr>
        <p:spPr>
          <a:xfrm>
            <a:off x="640939" y="349776"/>
            <a:ext cx="35053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CONVERSATION: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0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0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555372" y="4791464"/>
            <a:ext cx="592054" cy="628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0"/>
          <p:cNvSpPr txBox="1"/>
          <p:nvPr>
            <p:ph idx="3" type="body"/>
          </p:nvPr>
        </p:nvSpPr>
        <p:spPr>
          <a:xfrm>
            <a:off x="2280071" y="1401844"/>
            <a:ext cx="4389120" cy="46980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1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1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1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1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2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3"/>
          <p:cNvSpPr txBox="1"/>
          <p:nvPr>
            <p:ph idx="1" type="body"/>
          </p:nvPr>
        </p:nvSpPr>
        <p:spPr>
          <a:xfrm>
            <a:off x="4766733" y="1600200"/>
            <a:ext cx="6815667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119" name="Google Shape;119;p63"/>
          <p:cNvSpPr txBox="1"/>
          <p:nvPr>
            <p:ph idx="2" type="body"/>
          </p:nvPr>
        </p:nvSpPr>
        <p:spPr>
          <a:xfrm>
            <a:off x="609601" y="1600200"/>
            <a:ext cx="4011084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0" name="Google Shape;120;p63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63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4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64"/>
          <p:cNvSpPr/>
          <p:nvPr>
            <p:ph idx="2" type="pic"/>
          </p:nvPr>
        </p:nvSpPr>
        <p:spPr>
          <a:xfrm>
            <a:off x="0" y="106680"/>
            <a:ext cx="12001169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127" name="Google Shape;127;p64"/>
          <p:cNvSpPr txBox="1"/>
          <p:nvPr>
            <p:ph idx="1" type="body"/>
          </p:nvPr>
        </p:nvSpPr>
        <p:spPr>
          <a:xfrm>
            <a:off x="609600" y="5715000"/>
            <a:ext cx="10871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8" name="Google Shape;128;p6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64"/>
          <p:cNvSpPr txBox="1"/>
          <p:nvPr>
            <p:ph type="title"/>
          </p:nvPr>
        </p:nvSpPr>
        <p:spPr>
          <a:xfrm>
            <a:off x="609600" y="4953000"/>
            <a:ext cx="10871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4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5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5"/>
          <p:cNvSpPr txBox="1"/>
          <p:nvPr>
            <p:ph idx="1" type="body"/>
          </p:nvPr>
        </p:nvSpPr>
        <p:spPr>
          <a:xfrm rot="5400000">
            <a:off x="3502818" y="-1140618"/>
            <a:ext cx="4373563" cy="10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65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6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6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6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66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6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6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7"/>
          <p:cNvSpPr/>
          <p:nvPr/>
        </p:nvSpPr>
        <p:spPr>
          <a:xfrm>
            <a:off x="0" y="0"/>
            <a:ext cx="11292840" cy="6858000"/>
          </a:xfrm>
          <a:prstGeom prst="rect">
            <a:avLst/>
          </a:prstGeom>
          <a:solidFill>
            <a:srgbClr val="3F3F3F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600"/>
              <a:buFont typeface="Arial Black"/>
              <a:buNone/>
              <a:defRPr b="0" sz="6600">
                <a:solidFill>
                  <a:srgbClr val="FFFF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595959"/>
              </a:buClr>
              <a:buSzPts val="220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67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6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67"/>
          <p:cNvSpPr txBox="1"/>
          <p:nvPr>
            <p:ph idx="2" type="body"/>
          </p:nvPr>
        </p:nvSpPr>
        <p:spPr>
          <a:xfrm>
            <a:off x="0" y="0"/>
            <a:ext cx="2648049" cy="1745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mparison">
  <p:cSld name="5_Comparis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8"/>
          <p:cNvSpPr/>
          <p:nvPr/>
        </p:nvSpPr>
        <p:spPr>
          <a:xfrm>
            <a:off x="0" y="0"/>
            <a:ext cx="12192000" cy="1500390"/>
          </a:xfrm>
          <a:prstGeom prst="rect">
            <a:avLst/>
          </a:prstGeom>
          <a:solidFill>
            <a:srgbClr val="262626"/>
          </a:solidFill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8"/>
          <p:cNvSpPr txBox="1"/>
          <p:nvPr>
            <p:ph type="title"/>
          </p:nvPr>
        </p:nvSpPr>
        <p:spPr>
          <a:xfrm>
            <a:off x="95681" y="87414"/>
            <a:ext cx="7762858" cy="940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33"/>
              </a:buClr>
              <a:buSzPts val="4000"/>
              <a:buFont typeface="Arial Black"/>
              <a:buNone/>
              <a:defRPr sz="4000">
                <a:solidFill>
                  <a:srgbClr val="33CC3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8"/>
          <p:cNvSpPr txBox="1"/>
          <p:nvPr>
            <p:ph idx="1" type="body"/>
          </p:nvPr>
        </p:nvSpPr>
        <p:spPr>
          <a:xfrm>
            <a:off x="1261872" y="1713655"/>
            <a:ext cx="4480560" cy="445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8D8D8"/>
              </a:buClr>
              <a:buSzPts val="1800"/>
              <a:buNone/>
              <a:defRPr sz="1800">
                <a:solidFill>
                  <a:srgbClr val="D8D8D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D8D8D8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rgbClr val="D8D8D8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8" name="Google Shape;158;p68"/>
          <p:cNvSpPr txBox="1"/>
          <p:nvPr>
            <p:ph idx="2" type="body"/>
          </p:nvPr>
        </p:nvSpPr>
        <p:spPr>
          <a:xfrm>
            <a:off x="6126480" y="1713655"/>
            <a:ext cx="4480560" cy="44585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048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b="1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indent="-298450" lvl="2" marL="1371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indent="-298450" lvl="3" marL="1828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indent="-29845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Char char="•"/>
              <a:defRPr b="1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159" name="Google Shape;159;p68"/>
          <p:cNvSpPr txBox="1"/>
          <p:nvPr>
            <p:ph idx="12" type="sldNum"/>
          </p:nvPr>
        </p:nvSpPr>
        <p:spPr>
          <a:xfrm>
            <a:off x="10378440" y="6385465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52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4254366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52"/>
          <p:cNvSpPr txBox="1"/>
          <p:nvPr>
            <p:ph idx="2" type="body"/>
          </p:nvPr>
        </p:nvSpPr>
        <p:spPr>
          <a:xfrm>
            <a:off x="4267200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52"/>
          <p:cNvSpPr txBox="1"/>
          <p:nvPr>
            <p:ph idx="3" type="body"/>
          </p:nvPr>
        </p:nvSpPr>
        <p:spPr>
          <a:xfrm>
            <a:off x="1821843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52"/>
          <p:cNvSpPr txBox="1"/>
          <p:nvPr>
            <p:ph idx="4" type="body"/>
          </p:nvPr>
        </p:nvSpPr>
        <p:spPr>
          <a:xfrm>
            <a:off x="1834677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52"/>
          <p:cNvSpPr txBox="1"/>
          <p:nvPr>
            <p:ph idx="5" type="body"/>
          </p:nvPr>
        </p:nvSpPr>
        <p:spPr>
          <a:xfrm>
            <a:off x="9195864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2"/>
          <p:cNvSpPr txBox="1"/>
          <p:nvPr>
            <p:ph idx="6" type="body"/>
          </p:nvPr>
        </p:nvSpPr>
        <p:spPr>
          <a:xfrm>
            <a:off x="9208698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2"/>
          <p:cNvSpPr txBox="1"/>
          <p:nvPr>
            <p:ph idx="7" type="body"/>
          </p:nvPr>
        </p:nvSpPr>
        <p:spPr>
          <a:xfrm>
            <a:off x="6763341" y="1251284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52"/>
          <p:cNvSpPr txBox="1"/>
          <p:nvPr>
            <p:ph idx="8" type="body"/>
          </p:nvPr>
        </p:nvSpPr>
        <p:spPr>
          <a:xfrm>
            <a:off x="6776175" y="3734601"/>
            <a:ext cx="2308994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/>
          <p:nvPr>
            <p:ph type="title"/>
          </p:nvPr>
        </p:nvSpPr>
        <p:spPr>
          <a:xfrm>
            <a:off x="609600" y="152718"/>
            <a:ext cx="7721600" cy="6558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217424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53"/>
          <p:cNvSpPr txBox="1"/>
          <p:nvPr>
            <p:ph idx="2" type="body"/>
          </p:nvPr>
        </p:nvSpPr>
        <p:spPr>
          <a:xfrm>
            <a:off x="6786880" y="3734602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9" name="Google Shape;39;p53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53"/>
          <p:cNvCxnSpPr/>
          <p:nvPr/>
        </p:nvCxnSpPr>
        <p:spPr>
          <a:xfrm>
            <a:off x="6663350" y="15412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3"/>
          <p:cNvSpPr txBox="1"/>
          <p:nvPr>
            <p:ph idx="3" type="body"/>
          </p:nvPr>
        </p:nvSpPr>
        <p:spPr>
          <a:xfrm>
            <a:off x="217424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53"/>
          <p:cNvSpPr txBox="1"/>
          <p:nvPr>
            <p:ph idx="4" type="body"/>
          </p:nvPr>
        </p:nvSpPr>
        <p:spPr>
          <a:xfrm>
            <a:off x="6786880" y="1251284"/>
            <a:ext cx="4389120" cy="236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4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4"/>
          <p:cNvSpPr txBox="1"/>
          <p:nvPr>
            <p:ph idx="1" type="body"/>
          </p:nvPr>
        </p:nvSpPr>
        <p:spPr>
          <a:xfrm>
            <a:off x="217424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54"/>
          <p:cNvSpPr txBox="1"/>
          <p:nvPr>
            <p:ph idx="2" type="body"/>
          </p:nvPr>
        </p:nvSpPr>
        <p:spPr>
          <a:xfrm>
            <a:off x="6786880" y="1574800"/>
            <a:ext cx="438912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54"/>
          <p:cNvCxnSpPr/>
          <p:nvPr/>
        </p:nvCxnSpPr>
        <p:spPr>
          <a:xfrm>
            <a:off x="6663350" y="1656784"/>
            <a:ext cx="0" cy="4443979"/>
          </a:xfrm>
          <a:prstGeom prst="straightConnector1">
            <a:avLst/>
          </a:prstGeom>
          <a:noFill/>
          <a:ln cap="flat" cmpd="sng" w="9525">
            <a:solidFill>
              <a:srgbClr val="9C1D2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/>
          <p:nvPr/>
        </p:nvSpPr>
        <p:spPr>
          <a:xfrm>
            <a:off x="10015040" y="4042913"/>
            <a:ext cx="1991430" cy="2820838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5"/>
          <p:cNvSpPr txBox="1"/>
          <p:nvPr>
            <p:ph type="title"/>
          </p:nvPr>
        </p:nvSpPr>
        <p:spPr>
          <a:xfrm>
            <a:off x="2947924" y="240889"/>
            <a:ext cx="7738364" cy="774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" type="body"/>
          </p:nvPr>
        </p:nvSpPr>
        <p:spPr>
          <a:xfrm>
            <a:off x="10346067" y="5015134"/>
            <a:ext cx="1906548" cy="790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00000"/>
              </a:buClr>
              <a:buSzPts val="1400"/>
              <a:buNone/>
              <a:defRPr b="0" sz="1400" cap="non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55"/>
          <p:cNvSpPr txBox="1"/>
          <p:nvPr>
            <p:ph idx="2" type="body"/>
          </p:nvPr>
        </p:nvSpPr>
        <p:spPr>
          <a:xfrm>
            <a:off x="640938" y="1401845"/>
            <a:ext cx="10539125" cy="19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55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5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55"/>
          <p:cNvSpPr txBox="1"/>
          <p:nvPr/>
        </p:nvSpPr>
        <p:spPr>
          <a:xfrm>
            <a:off x="640939" y="349776"/>
            <a:ext cx="22669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POP QUIZ: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5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55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10572882" y="4681721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in a room&#10;&#10;Description automatically generated" id="62" name="Google Shape;62;p55"/>
          <p:cNvPicPr preferRelativeResize="0"/>
          <p:nvPr/>
        </p:nvPicPr>
        <p:blipFill rotWithShape="1">
          <a:blip r:embed="rId3">
            <a:alphaModFix/>
          </a:blip>
          <a:srcRect b="2618" l="0" r="0" t="22280"/>
          <a:stretch/>
        </p:blipFill>
        <p:spPr>
          <a:xfrm>
            <a:off x="0" y="4037162"/>
            <a:ext cx="10029645" cy="282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6"/>
          <p:cNvSpPr txBox="1"/>
          <p:nvPr>
            <p:ph type="ctrTitle"/>
          </p:nvPr>
        </p:nvSpPr>
        <p:spPr>
          <a:xfrm>
            <a:off x="609600" y="228601"/>
            <a:ext cx="103632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6"/>
          <p:cNvSpPr txBox="1"/>
          <p:nvPr>
            <p:ph idx="1" type="subTitle"/>
          </p:nvPr>
        </p:nvSpPr>
        <p:spPr>
          <a:xfrm>
            <a:off x="609600" y="4800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56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6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6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6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7"/>
          <p:cNvSpPr txBox="1"/>
          <p:nvPr>
            <p:ph type="title"/>
          </p:nvPr>
        </p:nvSpPr>
        <p:spPr>
          <a:xfrm>
            <a:off x="2004828" y="152718"/>
            <a:ext cx="6427971" cy="81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6394027" y="1300130"/>
            <a:ext cx="4514978" cy="4722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76" name="Google Shape;76;p57"/>
          <p:cNvSpPr txBox="1"/>
          <p:nvPr/>
        </p:nvSpPr>
        <p:spPr>
          <a:xfrm>
            <a:off x="609599" y="331458"/>
            <a:ext cx="10491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LAB:</a:t>
            </a:r>
            <a:endParaRPr b="1" i="0" sz="18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57"/>
          <p:cNvSpPr txBox="1"/>
          <p:nvPr/>
        </p:nvSpPr>
        <p:spPr>
          <a:xfrm>
            <a:off x="6822558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Practice makes perfect.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7"/>
          <p:cNvSpPr/>
          <p:nvPr/>
        </p:nvSpPr>
        <p:spPr>
          <a:xfrm>
            <a:off x="12006470" y="1300130"/>
            <a:ext cx="185530" cy="5557870"/>
          </a:xfrm>
          <a:prstGeom prst="rect">
            <a:avLst/>
          </a:prstGeom>
          <a:solidFill>
            <a:srgbClr val="0074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p57"/>
          <p:cNvPicPr preferRelativeResize="0"/>
          <p:nvPr/>
        </p:nvPicPr>
        <p:blipFill rotWithShape="1">
          <a:blip r:embed="rId2">
            <a:alphaModFix/>
          </a:blip>
          <a:srcRect b="53518" l="38540" r="56353" t="36852"/>
          <a:stretch/>
        </p:blipFill>
        <p:spPr>
          <a:xfrm>
            <a:off x="774843" y="5050793"/>
            <a:ext cx="788399" cy="83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57"/>
          <p:cNvPicPr preferRelativeResize="0"/>
          <p:nvPr/>
        </p:nvPicPr>
        <p:blipFill rotWithShape="1">
          <a:blip r:embed="rId3">
            <a:alphaModFix/>
          </a:blip>
          <a:srcRect b="0" l="20773" r="22685" t="0"/>
          <a:stretch/>
        </p:blipFill>
        <p:spPr>
          <a:xfrm>
            <a:off x="2172782" y="1300130"/>
            <a:ext cx="4012234" cy="47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7"/>
          <p:cNvSpPr txBox="1"/>
          <p:nvPr>
            <p:ph idx="2" type="body"/>
          </p:nvPr>
        </p:nvSpPr>
        <p:spPr>
          <a:xfrm>
            <a:off x="583496" y="5887647"/>
            <a:ext cx="1168536" cy="249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0000"/>
              </a:buClr>
              <a:buSzPts val="1400"/>
              <a:buNone/>
              <a:defRPr sz="1400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7"/>
          <p:cNvSpPr txBox="1"/>
          <p:nvPr/>
        </p:nvSpPr>
        <p:spPr>
          <a:xfrm>
            <a:off x="9853713" y="152718"/>
            <a:ext cx="1913061" cy="5232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AT THE BACK OF THE 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type="title"/>
          </p:nvPr>
        </p:nvSpPr>
        <p:spPr>
          <a:xfrm>
            <a:off x="609600" y="1447801"/>
            <a:ext cx="103632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1" type="body"/>
          </p:nvPr>
        </p:nvSpPr>
        <p:spPr>
          <a:xfrm>
            <a:off x="609600" y="228601"/>
            <a:ext cx="10363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58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8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8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1" type="body"/>
          </p:nvPr>
        </p:nvSpPr>
        <p:spPr>
          <a:xfrm>
            <a:off x="2170176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59"/>
          <p:cNvSpPr txBox="1"/>
          <p:nvPr>
            <p:ph idx="2" type="body"/>
          </p:nvPr>
        </p:nvSpPr>
        <p:spPr>
          <a:xfrm>
            <a:off x="2170176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59"/>
          <p:cNvSpPr txBox="1"/>
          <p:nvPr>
            <p:ph idx="3" type="body"/>
          </p:nvPr>
        </p:nvSpPr>
        <p:spPr>
          <a:xfrm>
            <a:off x="6790944" y="1572768"/>
            <a:ext cx="43891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4" name="Google Shape;94;p59"/>
          <p:cNvSpPr txBox="1"/>
          <p:nvPr>
            <p:ph idx="4" type="body"/>
          </p:nvPr>
        </p:nvSpPr>
        <p:spPr>
          <a:xfrm>
            <a:off x="6790944" y="2259366"/>
            <a:ext cx="438912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5" name="Google Shape;95;p59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9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9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0"/>
          <p:cNvSpPr txBox="1"/>
          <p:nvPr>
            <p:ph idx="1" type="body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0"/>
          <p:cNvSpPr txBox="1"/>
          <p:nvPr>
            <p:ph idx="10" type="dt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0"/>
          <p:cNvSpPr txBox="1"/>
          <p:nvPr>
            <p:ph idx="11" type="ftr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2" type="sldNum"/>
          </p:nvPr>
        </p:nvSpPr>
        <p:spPr>
          <a:xfrm rot="-5400000">
            <a:off x="11189124" y="5824644"/>
            <a:ext cx="1315721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0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0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de31123fd_0_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66" name="Google Shape;166;g38de31123fd_0_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g38de31123fd_0_0"/>
          <p:cNvSpPr/>
          <p:nvPr/>
        </p:nvSpPr>
        <p:spPr>
          <a:xfrm>
            <a:off x="222325" y="192801"/>
            <a:ext cx="64506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45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5038"/>
              <a:buFont typeface="Nunito Sans"/>
              <a:buNone/>
            </a:pPr>
            <a:r>
              <a:rPr i="0" lang="en-US" sz="5038" u="none" cap="none" strike="noStrike">
                <a:solidFill>
                  <a:srgbClr val="D1282E"/>
                </a:solidFill>
              </a:rPr>
              <a:t>Data Resilience Strategies</a:t>
            </a:r>
            <a:endParaRPr i="0" sz="5038" u="none" cap="none" strike="noStrike"/>
          </a:p>
        </p:txBody>
      </p:sp>
      <p:sp>
        <p:nvSpPr>
          <p:cNvPr id="168" name="Google Shape;168;g38de31123fd_0_0"/>
          <p:cNvSpPr/>
          <p:nvPr/>
        </p:nvSpPr>
        <p:spPr>
          <a:xfrm>
            <a:off x="222325" y="1983686"/>
            <a:ext cx="645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0"/>
              <a:buFont typeface="Inter"/>
              <a:buNone/>
            </a:pPr>
            <a:r>
              <a:rPr i="0" lang="en-US" sz="1419" u="none" cap="none" strike="noStrike">
                <a:solidFill>
                  <a:srgbClr val="002060"/>
                </a:solidFill>
              </a:rPr>
              <a:t>15-slide presentation covering essential concepts, frameworks, and implementation approaches for data protection and recovery in business continuity planning.</a:t>
            </a:r>
            <a:endParaRPr i="0" sz="1419" u="none" cap="none" strike="noStrike"/>
          </a:p>
        </p:txBody>
      </p:sp>
      <p:sp>
        <p:nvSpPr>
          <p:cNvPr id="169" name="Google Shape;169;g38de31123fd_0_0"/>
          <p:cNvSpPr/>
          <p:nvPr/>
        </p:nvSpPr>
        <p:spPr>
          <a:xfrm>
            <a:off x="222325" y="3044039"/>
            <a:ext cx="6450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0"/>
              <a:buFont typeface="Inter"/>
              <a:buNone/>
            </a:pPr>
            <a:r>
              <a:rPr i="0" lang="en-US" sz="1419" u="none" cap="none" strike="noStrike">
                <a:solidFill>
                  <a:srgbClr val="002060"/>
                </a:solidFill>
              </a:rPr>
              <a:t>This session explores how organizations protect and recover data as part of business continuity. Learners will examine strategic approaches, architecture options, and governance considerations that ensure data integrity and resilience.</a:t>
            </a:r>
            <a:endParaRPr i="0" sz="1419" u="none" cap="none" strike="noStrike"/>
          </a:p>
        </p:txBody>
      </p:sp>
      <p:sp>
        <p:nvSpPr>
          <p:cNvPr id="170" name="Google Shape;170;g38de31123fd_0_0"/>
          <p:cNvSpPr/>
          <p:nvPr/>
        </p:nvSpPr>
        <p:spPr>
          <a:xfrm>
            <a:off x="222325" y="4420687"/>
            <a:ext cx="37215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886"/>
              <a:buFont typeface="Nunito Sans"/>
              <a:buNone/>
            </a:pPr>
            <a:r>
              <a:rPr i="0" lang="en-US" sz="2885" u="none" cap="none" strike="noStrike">
                <a:solidFill>
                  <a:srgbClr val="D1282E"/>
                </a:solidFill>
              </a:rPr>
              <a:t>Learning Objectives</a:t>
            </a:r>
            <a:endParaRPr i="0" sz="2885" u="none" cap="none" strike="noStrike"/>
          </a:p>
        </p:txBody>
      </p:sp>
      <p:sp>
        <p:nvSpPr>
          <p:cNvPr id="171" name="Google Shape;171;g38de31123fd_0_0"/>
          <p:cNvSpPr/>
          <p:nvPr/>
        </p:nvSpPr>
        <p:spPr>
          <a:xfrm>
            <a:off x="222325" y="5071928"/>
            <a:ext cx="64506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114" lvl="0" marL="314114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0"/>
              <a:buChar char="•"/>
            </a:pPr>
            <a:r>
              <a:rPr i="0" lang="en-US" sz="1419" u="none" cap="none" strike="noStrike">
                <a:solidFill>
                  <a:srgbClr val="002060"/>
                </a:solidFill>
              </a:rPr>
              <a:t>Importance of data resilience</a:t>
            </a:r>
            <a:endParaRPr i="0" sz="1419" u="none" cap="none" strike="noStrike"/>
          </a:p>
        </p:txBody>
      </p:sp>
      <p:sp>
        <p:nvSpPr>
          <p:cNvPr id="172" name="Google Shape;172;g38de31123fd_0_0"/>
          <p:cNvSpPr/>
          <p:nvPr/>
        </p:nvSpPr>
        <p:spPr>
          <a:xfrm>
            <a:off x="222325" y="5434686"/>
            <a:ext cx="64506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114" lvl="0" marL="314114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0"/>
              <a:buChar char="•"/>
            </a:pPr>
            <a:r>
              <a:rPr i="0" lang="en-US" sz="1419" u="none" cap="none" strike="noStrike">
                <a:solidFill>
                  <a:srgbClr val="002060"/>
                </a:solidFill>
              </a:rPr>
              <a:t>Relationship between resilience and recovery</a:t>
            </a:r>
            <a:endParaRPr i="0" sz="1419" u="none" cap="none" strike="noStrike"/>
          </a:p>
        </p:txBody>
      </p:sp>
      <p:sp>
        <p:nvSpPr>
          <p:cNvPr id="173" name="Google Shape;173;g38de31123fd_0_0"/>
          <p:cNvSpPr/>
          <p:nvPr/>
        </p:nvSpPr>
        <p:spPr>
          <a:xfrm>
            <a:off x="222325" y="5797444"/>
            <a:ext cx="64506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114" lvl="0" marL="314114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0"/>
              <a:buChar char="•"/>
            </a:pPr>
            <a:r>
              <a:rPr i="0" lang="en-US" sz="1419" u="none" cap="none" strike="noStrike">
                <a:solidFill>
                  <a:srgbClr val="002060"/>
                </a:solidFill>
              </a:rPr>
              <a:t>Frameworks and governance alignment</a:t>
            </a:r>
            <a:endParaRPr i="0" sz="1419" u="none" cap="none" strike="noStrike"/>
          </a:p>
        </p:txBody>
      </p:sp>
      <p:sp>
        <p:nvSpPr>
          <p:cNvPr id="174" name="Google Shape;174;g38de31123fd_0_0"/>
          <p:cNvSpPr/>
          <p:nvPr/>
        </p:nvSpPr>
        <p:spPr>
          <a:xfrm>
            <a:off x="222325" y="6160201"/>
            <a:ext cx="64506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114" lvl="0" marL="314114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0"/>
              <a:buChar char="•"/>
            </a:pPr>
            <a:r>
              <a:rPr i="0" lang="en-US" sz="1419" u="none" cap="none" strike="noStrike">
                <a:solidFill>
                  <a:srgbClr val="002060"/>
                </a:solidFill>
              </a:rPr>
              <a:t>Prepare for DRI International certifications</a:t>
            </a:r>
            <a:endParaRPr i="0" sz="1419" u="none" cap="none" strike="noStrike"/>
          </a:p>
        </p:txBody>
      </p:sp>
      <p:pic>
        <p:nvPicPr>
          <p:cNvPr descr="preencoded.png" id="175" name="Google Shape;175;g38de31123f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5399" y="1264126"/>
            <a:ext cx="4468174" cy="446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de31123fd_0_14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21" name="Google Shape;321;g38de31123fd_0_14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g38de31123fd_0_146"/>
          <p:cNvSpPr/>
          <p:nvPr/>
        </p:nvSpPr>
        <p:spPr>
          <a:xfrm>
            <a:off x="267975" y="1000375"/>
            <a:ext cx="85263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77"/>
              <a:buFont typeface="Nunito Sans"/>
              <a:buNone/>
            </a:pPr>
            <a:r>
              <a:rPr i="0" lang="en-US" sz="3976" u="none" cap="none" strike="noStrike">
                <a:solidFill>
                  <a:srgbClr val="D1282E"/>
                </a:solidFill>
              </a:rPr>
              <a:t>Recovery Objectives and Metrics</a:t>
            </a:r>
            <a:endParaRPr i="0" sz="3976" u="none" cap="none" strike="noStrike"/>
          </a:p>
        </p:txBody>
      </p:sp>
      <p:sp>
        <p:nvSpPr>
          <p:cNvPr id="323" name="Google Shape;323;g38de31123fd_0_146"/>
          <p:cNvSpPr/>
          <p:nvPr/>
        </p:nvSpPr>
        <p:spPr>
          <a:xfrm>
            <a:off x="267974" y="2039187"/>
            <a:ext cx="11655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4"/>
              <a:buFont typeface="Inter"/>
              <a:buNone/>
            </a:pPr>
            <a:r>
              <a:rPr i="0" lang="en-US" sz="1563" u="none" cap="none" strike="noStrike">
                <a:solidFill>
                  <a:srgbClr val="002060"/>
                </a:solidFill>
              </a:rPr>
              <a:t>Define measurable goals for data continuity and establish clear performance indicators:</a:t>
            </a:r>
            <a:endParaRPr i="0" sz="1563" u="none" cap="none" strike="noStrike"/>
          </a:p>
        </p:txBody>
      </p:sp>
      <p:sp>
        <p:nvSpPr>
          <p:cNvPr id="324" name="Google Shape;324;g38de31123fd_0_146"/>
          <p:cNvSpPr/>
          <p:nvPr/>
        </p:nvSpPr>
        <p:spPr>
          <a:xfrm>
            <a:off x="267974" y="2591525"/>
            <a:ext cx="3750300" cy="2187600"/>
          </a:xfrm>
          <a:prstGeom prst="roundRect">
            <a:avLst>
              <a:gd fmla="val 3892" name="adj"/>
            </a:avLst>
          </a:prstGeom>
          <a:solidFill>
            <a:srgbClr val="FFFFFF"/>
          </a:solidFill>
          <a:ln cap="flat" cmpd="sng" w="27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700" lIns="81700" spcFirstLastPara="1" rIns="81700" wrap="square" tIns="8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8de31123fd_0_146"/>
          <p:cNvSpPr/>
          <p:nvPr/>
        </p:nvSpPr>
        <p:spPr>
          <a:xfrm>
            <a:off x="497911" y="2821462"/>
            <a:ext cx="32904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6"/>
              <a:buFont typeface="Nunito Sans"/>
              <a:buNone/>
            </a:pPr>
            <a:r>
              <a:rPr i="0" lang="en-US" sz="1966" u="none" cap="none" strike="noStrike">
                <a:solidFill>
                  <a:srgbClr val="002060"/>
                </a:solidFill>
              </a:rPr>
              <a:t>Recovery Time Objective (RTO)</a:t>
            </a:r>
            <a:endParaRPr i="0" sz="1966" u="none" cap="none" strike="noStrike"/>
          </a:p>
        </p:txBody>
      </p:sp>
      <p:sp>
        <p:nvSpPr>
          <p:cNvPr id="326" name="Google Shape;326;g38de31123fd_0_146"/>
          <p:cNvSpPr/>
          <p:nvPr/>
        </p:nvSpPr>
        <p:spPr>
          <a:xfrm>
            <a:off x="497911" y="3576390"/>
            <a:ext cx="32904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4"/>
              <a:buFont typeface="Inter"/>
              <a:buNone/>
            </a:pPr>
            <a:r>
              <a:rPr i="0" lang="en-US" sz="1563" u="none" cap="none" strike="noStrike">
                <a:solidFill>
                  <a:srgbClr val="002060"/>
                </a:solidFill>
              </a:rPr>
              <a:t>Maximum acceptable downtime before systems must be restored to operation.</a:t>
            </a:r>
            <a:endParaRPr i="0" sz="1563" u="none" cap="none" strike="noStrike"/>
          </a:p>
        </p:txBody>
      </p:sp>
      <p:sp>
        <p:nvSpPr>
          <p:cNvPr id="327" name="Google Shape;327;g38de31123fd_0_146"/>
          <p:cNvSpPr/>
          <p:nvPr/>
        </p:nvSpPr>
        <p:spPr>
          <a:xfrm>
            <a:off x="4220844" y="2591525"/>
            <a:ext cx="3750300" cy="2187600"/>
          </a:xfrm>
          <a:prstGeom prst="roundRect">
            <a:avLst>
              <a:gd fmla="val 3892" name="adj"/>
            </a:avLst>
          </a:prstGeom>
          <a:solidFill>
            <a:srgbClr val="FFFFFF"/>
          </a:solidFill>
          <a:ln cap="flat" cmpd="sng" w="27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700" lIns="81700" spcFirstLastPara="1" rIns="81700" wrap="square" tIns="8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8de31123fd_0_146"/>
          <p:cNvSpPr/>
          <p:nvPr/>
        </p:nvSpPr>
        <p:spPr>
          <a:xfrm>
            <a:off x="4450781" y="2821462"/>
            <a:ext cx="32904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6"/>
              <a:buFont typeface="Nunito Sans"/>
              <a:buNone/>
            </a:pPr>
            <a:r>
              <a:rPr i="0" lang="en-US" sz="1966" u="none" cap="none" strike="noStrike">
                <a:solidFill>
                  <a:srgbClr val="002060"/>
                </a:solidFill>
              </a:rPr>
              <a:t>Recovery Point Objective (RPO)</a:t>
            </a:r>
            <a:endParaRPr i="0" sz="1966" u="none" cap="none" strike="noStrike"/>
          </a:p>
        </p:txBody>
      </p:sp>
      <p:sp>
        <p:nvSpPr>
          <p:cNvPr id="329" name="Google Shape;329;g38de31123fd_0_146"/>
          <p:cNvSpPr/>
          <p:nvPr/>
        </p:nvSpPr>
        <p:spPr>
          <a:xfrm>
            <a:off x="4450781" y="3576390"/>
            <a:ext cx="32904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4"/>
              <a:buFont typeface="Inter"/>
              <a:buNone/>
            </a:pPr>
            <a:r>
              <a:rPr i="0" lang="en-US" sz="1563" u="none" cap="none" strike="noStrike">
                <a:solidFill>
                  <a:srgbClr val="002060"/>
                </a:solidFill>
              </a:rPr>
              <a:t>Maximum acceptable data loss measured in time since last backup or replication.</a:t>
            </a:r>
            <a:endParaRPr i="0" sz="1563" u="none" cap="none" strike="noStrike"/>
          </a:p>
        </p:txBody>
      </p:sp>
      <p:sp>
        <p:nvSpPr>
          <p:cNvPr id="330" name="Google Shape;330;g38de31123fd_0_146"/>
          <p:cNvSpPr/>
          <p:nvPr/>
        </p:nvSpPr>
        <p:spPr>
          <a:xfrm>
            <a:off x="8173713" y="2591525"/>
            <a:ext cx="3750300" cy="2187600"/>
          </a:xfrm>
          <a:prstGeom prst="roundRect">
            <a:avLst>
              <a:gd fmla="val 3892" name="adj"/>
            </a:avLst>
          </a:prstGeom>
          <a:solidFill>
            <a:srgbClr val="FFFFFF"/>
          </a:solidFill>
          <a:ln cap="flat" cmpd="sng" w="272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700" lIns="81700" spcFirstLastPara="1" rIns="81700" wrap="square" tIns="81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8de31123fd_0_146"/>
          <p:cNvSpPr/>
          <p:nvPr/>
        </p:nvSpPr>
        <p:spPr>
          <a:xfrm>
            <a:off x="8403650" y="2821462"/>
            <a:ext cx="32904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6"/>
              <a:buFont typeface="Nunito Sans"/>
              <a:buNone/>
            </a:pPr>
            <a:r>
              <a:rPr i="0" lang="en-US" sz="1966" u="none" cap="none" strike="noStrike">
                <a:solidFill>
                  <a:srgbClr val="002060"/>
                </a:solidFill>
              </a:rPr>
              <a:t>Mean Time to Recovery (MTTR)</a:t>
            </a:r>
            <a:endParaRPr i="0" sz="1966" u="none" cap="none" strike="noStrike"/>
          </a:p>
        </p:txBody>
      </p:sp>
      <p:sp>
        <p:nvSpPr>
          <p:cNvPr id="332" name="Google Shape;332;g38de31123fd_0_146"/>
          <p:cNvSpPr/>
          <p:nvPr/>
        </p:nvSpPr>
        <p:spPr>
          <a:xfrm>
            <a:off x="8403650" y="3576390"/>
            <a:ext cx="32904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4"/>
              <a:buFont typeface="Inter"/>
              <a:buNone/>
            </a:pPr>
            <a:r>
              <a:rPr i="0" lang="en-US" sz="1563" u="none" cap="none" strike="noStrike">
                <a:solidFill>
                  <a:srgbClr val="002060"/>
                </a:solidFill>
              </a:rPr>
              <a:t>Average time required to restore systems and data after an incident occurs.</a:t>
            </a:r>
            <a:endParaRPr i="0" sz="1563" u="none" cap="none" strike="noStrike"/>
          </a:p>
        </p:txBody>
      </p:sp>
      <p:sp>
        <p:nvSpPr>
          <p:cNvPr id="333" name="Google Shape;333;g38de31123fd_0_146"/>
          <p:cNvSpPr/>
          <p:nvPr/>
        </p:nvSpPr>
        <p:spPr>
          <a:xfrm>
            <a:off x="267974" y="5007297"/>
            <a:ext cx="116559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4"/>
              <a:buFont typeface="Inter"/>
              <a:buNone/>
            </a:pPr>
            <a:r>
              <a:rPr i="0" lang="en-US" sz="1563" u="none" cap="none" strike="noStrike">
                <a:solidFill>
                  <a:srgbClr val="002060"/>
                </a:solidFill>
              </a:rPr>
              <a:t>Establish KPIs to track resilience maturity, including backup success rates, test completion, and incident response times.</a:t>
            </a:r>
            <a:endParaRPr i="0" sz="1563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de31123fd_0_164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40" name="Google Shape;340;g38de31123fd_0_164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41" name="Google Shape;341;g38de31123fd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200" y="325780"/>
            <a:ext cx="4336327" cy="433632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38de31123fd_0_164"/>
          <p:cNvSpPr/>
          <p:nvPr/>
        </p:nvSpPr>
        <p:spPr>
          <a:xfrm>
            <a:off x="5072534" y="300626"/>
            <a:ext cx="63732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50"/>
              <a:buFont typeface="Nunito Sans"/>
              <a:buNone/>
            </a:pPr>
            <a:r>
              <a:rPr i="0" lang="en-US" sz="3950" u="none" cap="none" strike="noStrike">
                <a:solidFill>
                  <a:srgbClr val="D1282E"/>
                </a:solidFill>
              </a:rPr>
              <a:t>Cloud and Hybrid Resilience</a:t>
            </a:r>
            <a:endParaRPr i="0" sz="3950" u="none" cap="none" strike="noStrike"/>
          </a:p>
        </p:txBody>
      </p:sp>
      <p:sp>
        <p:nvSpPr>
          <p:cNvPr id="343" name="Google Shape;343;g38de31123fd_0_164"/>
          <p:cNvSpPr/>
          <p:nvPr/>
        </p:nvSpPr>
        <p:spPr>
          <a:xfrm>
            <a:off x="5072534" y="1131132"/>
            <a:ext cx="6750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3"/>
              <a:buFont typeface="Inter"/>
              <a:buNone/>
            </a:pPr>
            <a:r>
              <a:rPr i="0" lang="en-US" sz="1553" u="none" cap="none" strike="noStrike">
                <a:solidFill>
                  <a:srgbClr val="002060"/>
                </a:solidFill>
              </a:rPr>
              <a:t>Modern cloud platforms introduce new opportunities and challenges for data resilience:</a:t>
            </a:r>
            <a:endParaRPr i="0" sz="1553" u="none" cap="none" strike="noStrike"/>
          </a:p>
        </p:txBody>
      </p:sp>
      <p:sp>
        <p:nvSpPr>
          <p:cNvPr id="344" name="Google Shape;344;g38de31123fd_0_164"/>
          <p:cNvSpPr/>
          <p:nvPr/>
        </p:nvSpPr>
        <p:spPr>
          <a:xfrm>
            <a:off x="5072534" y="1956566"/>
            <a:ext cx="6750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3"/>
              <a:buFont typeface="Inter"/>
              <a:buNone/>
            </a:pPr>
            <a:r>
              <a:rPr b="1" i="0" lang="en-US" sz="1553" u="none" cap="none" strike="noStrike">
                <a:solidFill>
                  <a:srgbClr val="002060"/>
                </a:solidFill>
              </a:rPr>
              <a:t>Cloud Flexibility</a:t>
            </a:r>
            <a:r>
              <a:rPr i="0" lang="en-US" sz="1553" u="none" cap="none" strike="noStrike">
                <a:solidFill>
                  <a:srgbClr val="002060"/>
                </a:solidFill>
              </a:rPr>
              <a:t>: Rapid scaling and geographic distribution of resources for enhanced resilience</a:t>
            </a:r>
            <a:endParaRPr i="0" sz="1553" u="none" cap="none" strike="noStrike"/>
          </a:p>
        </p:txBody>
      </p:sp>
      <p:sp>
        <p:nvSpPr>
          <p:cNvPr id="345" name="Google Shape;345;g38de31123fd_0_164"/>
          <p:cNvSpPr/>
          <p:nvPr/>
        </p:nvSpPr>
        <p:spPr>
          <a:xfrm>
            <a:off x="5072534" y="2671237"/>
            <a:ext cx="6750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3"/>
              <a:buFont typeface="Inter"/>
              <a:buNone/>
            </a:pPr>
            <a:r>
              <a:rPr b="1" i="0" lang="en-US" sz="1553" u="none" cap="none" strike="noStrike">
                <a:solidFill>
                  <a:srgbClr val="002060"/>
                </a:solidFill>
              </a:rPr>
              <a:t>Multi-Region Replication</a:t>
            </a:r>
            <a:r>
              <a:rPr i="0" lang="en-US" sz="1553" u="none" cap="none" strike="noStrike">
                <a:solidFill>
                  <a:srgbClr val="002060"/>
                </a:solidFill>
              </a:rPr>
              <a:t>: Automatic data replication across cloud regions for disaster recovery</a:t>
            </a:r>
            <a:endParaRPr i="0" sz="1553" u="none" cap="none" strike="noStrike"/>
          </a:p>
        </p:txBody>
      </p:sp>
      <p:sp>
        <p:nvSpPr>
          <p:cNvPr id="346" name="Google Shape;346;g38de31123fd_0_164"/>
          <p:cNvSpPr/>
          <p:nvPr/>
        </p:nvSpPr>
        <p:spPr>
          <a:xfrm>
            <a:off x="5072534" y="3385908"/>
            <a:ext cx="6750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3"/>
              <a:buFont typeface="Inter"/>
              <a:buNone/>
            </a:pPr>
            <a:r>
              <a:rPr b="1" i="0" lang="en-US" sz="1553" u="none" cap="none" strike="noStrike">
                <a:solidFill>
                  <a:srgbClr val="002060"/>
                </a:solidFill>
              </a:rPr>
              <a:t>Hybrid Models</a:t>
            </a:r>
            <a:r>
              <a:rPr i="0" lang="en-US" sz="1553" u="none" cap="none" strike="noStrike">
                <a:solidFill>
                  <a:srgbClr val="002060"/>
                </a:solidFill>
              </a:rPr>
              <a:t>: Combining on-premise and cloud resources for optimal control and performance</a:t>
            </a:r>
            <a:endParaRPr i="0" sz="1553" u="none" cap="none" strike="noStrike"/>
          </a:p>
        </p:txBody>
      </p:sp>
      <p:sp>
        <p:nvSpPr>
          <p:cNvPr id="347" name="Google Shape;347;g38de31123fd_0_164"/>
          <p:cNvSpPr/>
          <p:nvPr/>
        </p:nvSpPr>
        <p:spPr>
          <a:xfrm>
            <a:off x="5072534" y="4100579"/>
            <a:ext cx="6750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3"/>
              <a:buFont typeface="Inter"/>
              <a:buNone/>
            </a:pPr>
            <a:r>
              <a:rPr b="1" i="0" lang="en-US" sz="1553" u="none" cap="none" strike="noStrike">
                <a:solidFill>
                  <a:srgbClr val="002060"/>
                </a:solidFill>
              </a:rPr>
              <a:t>Vendor Management</a:t>
            </a:r>
            <a:r>
              <a:rPr i="0" lang="en-US" sz="1553" u="none" cap="none" strike="noStrike">
                <a:solidFill>
                  <a:srgbClr val="002060"/>
                </a:solidFill>
              </a:rPr>
              <a:t>: Understanding shared responsibility models and cloud provider capabilities</a:t>
            </a:r>
            <a:endParaRPr i="0" sz="1553" u="none" cap="none" strike="noStrike"/>
          </a:p>
        </p:txBody>
      </p:sp>
      <p:sp>
        <p:nvSpPr>
          <p:cNvPr id="348" name="Google Shape;348;g38de31123fd_0_164"/>
          <p:cNvSpPr/>
          <p:nvPr/>
        </p:nvSpPr>
        <p:spPr>
          <a:xfrm>
            <a:off x="5072534" y="4926012"/>
            <a:ext cx="6750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3"/>
              <a:buFont typeface="Inter"/>
              <a:buNone/>
            </a:pPr>
            <a:r>
              <a:rPr i="0" lang="en-US" sz="1553" u="none" cap="none" strike="noStrike">
                <a:solidFill>
                  <a:srgbClr val="002060"/>
                </a:solidFill>
              </a:rPr>
              <a:t>Hybrid architectures enable organizations to balance control, performance, compliance, and cost considerations.</a:t>
            </a:r>
            <a:endParaRPr i="0" sz="1553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8de31123fd_0_17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55" name="Google Shape;355;g38de31123fd_0_17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g38de31123fd_0_178"/>
          <p:cNvSpPr/>
          <p:nvPr/>
        </p:nvSpPr>
        <p:spPr>
          <a:xfrm>
            <a:off x="254100" y="726450"/>
            <a:ext cx="84099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44"/>
              <a:buFont typeface="Nunito Sans"/>
              <a:buNone/>
            </a:pPr>
            <a:r>
              <a:rPr i="0" lang="en-US" sz="3944" u="none" cap="none" strike="noStrike">
                <a:solidFill>
                  <a:srgbClr val="D1282E"/>
                </a:solidFill>
              </a:rPr>
              <a:t>Testing and Continuous Improvement</a:t>
            </a:r>
            <a:endParaRPr i="0" sz="3944" u="none" cap="none" strike="noStrike"/>
          </a:p>
        </p:txBody>
      </p:sp>
      <p:sp>
        <p:nvSpPr>
          <p:cNvPr id="357" name="Google Shape;357;g38de31123fd_0_178"/>
          <p:cNvSpPr/>
          <p:nvPr/>
        </p:nvSpPr>
        <p:spPr>
          <a:xfrm>
            <a:off x="254100" y="1756747"/>
            <a:ext cx="11560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1"/>
              <a:buFont typeface="Inter"/>
              <a:buNone/>
            </a:pPr>
            <a:r>
              <a:rPr i="0" lang="en-US" sz="1551" u="none" cap="none" strike="noStrike">
                <a:solidFill>
                  <a:srgbClr val="002060"/>
                </a:solidFill>
              </a:rPr>
              <a:t>Regular testing validates resilience effectiveness and identifies areas for enhancement:</a:t>
            </a:r>
            <a:endParaRPr i="0" sz="1551" u="none" cap="none" strike="noStrike"/>
          </a:p>
        </p:txBody>
      </p:sp>
      <p:sp>
        <p:nvSpPr>
          <p:cNvPr id="358" name="Google Shape;358;g38de31123fd_0_178"/>
          <p:cNvSpPr/>
          <p:nvPr/>
        </p:nvSpPr>
        <p:spPr>
          <a:xfrm>
            <a:off x="254100" y="2304556"/>
            <a:ext cx="2010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1"/>
              <a:buFont typeface="Nunito Sans"/>
              <a:buNone/>
            </a:pPr>
            <a:r>
              <a:rPr i="0" lang="en-US" sz="1551" u="none" cap="none" strike="noStrike">
                <a:solidFill>
                  <a:srgbClr val="002060"/>
                </a:solidFill>
              </a:rPr>
              <a:t>1</a:t>
            </a:r>
            <a:endParaRPr i="0" sz="1551" u="none" cap="none" strike="noStrike"/>
          </a:p>
        </p:txBody>
      </p:sp>
      <p:sp>
        <p:nvSpPr>
          <p:cNvPr id="359" name="Google Shape;359;g38de31123fd_0_178"/>
          <p:cNvSpPr/>
          <p:nvPr/>
        </p:nvSpPr>
        <p:spPr>
          <a:xfrm>
            <a:off x="254100" y="2619249"/>
            <a:ext cx="5679600" cy="273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81025" lIns="81025" spcFirstLastPara="1" rIns="81025" wrap="square" tIns="8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8de31123fd_0_178"/>
          <p:cNvSpPr/>
          <p:nvPr/>
        </p:nvSpPr>
        <p:spPr>
          <a:xfrm>
            <a:off x="254100" y="2773746"/>
            <a:ext cx="2513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0"/>
              <a:buFont typeface="Nunito Sans"/>
              <a:buNone/>
            </a:pPr>
            <a:r>
              <a:rPr i="0" lang="en-US" sz="1949" u="none" cap="none" strike="noStrike">
                <a:solidFill>
                  <a:srgbClr val="002060"/>
                </a:solidFill>
              </a:rPr>
              <a:t>Recovery Simulations</a:t>
            </a:r>
            <a:endParaRPr i="0" sz="1949" u="none" cap="none" strike="noStrike"/>
          </a:p>
        </p:txBody>
      </p:sp>
      <p:sp>
        <p:nvSpPr>
          <p:cNvPr id="361" name="Google Shape;361;g38de31123fd_0_178"/>
          <p:cNvSpPr/>
          <p:nvPr/>
        </p:nvSpPr>
        <p:spPr>
          <a:xfrm>
            <a:off x="254100" y="3208428"/>
            <a:ext cx="567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1"/>
              <a:buFont typeface="Inter"/>
              <a:buNone/>
            </a:pPr>
            <a:r>
              <a:rPr i="0" lang="en-US" sz="1551" u="none" cap="none" strike="noStrike">
                <a:solidFill>
                  <a:srgbClr val="002060"/>
                </a:solidFill>
              </a:rPr>
              <a:t>Conduct realistic disaster scenarios to test recovery procedures and timing.</a:t>
            </a:r>
            <a:endParaRPr i="0" sz="1551" u="none" cap="none" strike="noStrike"/>
          </a:p>
        </p:txBody>
      </p:sp>
      <p:sp>
        <p:nvSpPr>
          <p:cNvPr id="362" name="Google Shape;362;g38de31123fd_0_178"/>
          <p:cNvSpPr/>
          <p:nvPr/>
        </p:nvSpPr>
        <p:spPr>
          <a:xfrm>
            <a:off x="6134788" y="2304556"/>
            <a:ext cx="2010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1"/>
              <a:buFont typeface="Nunito Sans"/>
              <a:buNone/>
            </a:pPr>
            <a:r>
              <a:rPr i="0" lang="en-US" sz="1551" u="none" cap="none" strike="noStrike">
                <a:solidFill>
                  <a:srgbClr val="002060"/>
                </a:solidFill>
              </a:rPr>
              <a:t>2</a:t>
            </a:r>
            <a:endParaRPr i="0" sz="1551" u="none" cap="none" strike="noStrike"/>
          </a:p>
        </p:txBody>
      </p:sp>
      <p:sp>
        <p:nvSpPr>
          <p:cNvPr id="363" name="Google Shape;363;g38de31123fd_0_178"/>
          <p:cNvSpPr/>
          <p:nvPr/>
        </p:nvSpPr>
        <p:spPr>
          <a:xfrm>
            <a:off x="6134788" y="2619249"/>
            <a:ext cx="5679600" cy="273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81025" lIns="81025" spcFirstLastPara="1" rIns="81025" wrap="square" tIns="8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8de31123fd_0_178"/>
          <p:cNvSpPr/>
          <p:nvPr/>
        </p:nvSpPr>
        <p:spPr>
          <a:xfrm>
            <a:off x="6134788" y="2773746"/>
            <a:ext cx="2513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0"/>
              <a:buFont typeface="Nunito Sans"/>
              <a:buNone/>
            </a:pPr>
            <a:r>
              <a:rPr i="0" lang="en-US" sz="1949" u="none" cap="none" strike="noStrike">
                <a:solidFill>
                  <a:srgbClr val="002060"/>
                </a:solidFill>
              </a:rPr>
              <a:t>Data Integrity Checks</a:t>
            </a:r>
            <a:endParaRPr i="0" sz="1949" u="none" cap="none" strike="noStrike"/>
          </a:p>
        </p:txBody>
      </p:sp>
      <p:sp>
        <p:nvSpPr>
          <p:cNvPr id="365" name="Google Shape;365;g38de31123fd_0_178"/>
          <p:cNvSpPr/>
          <p:nvPr/>
        </p:nvSpPr>
        <p:spPr>
          <a:xfrm>
            <a:off x="6134788" y="3208428"/>
            <a:ext cx="567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1"/>
              <a:buFont typeface="Inter"/>
              <a:buNone/>
            </a:pPr>
            <a:r>
              <a:rPr i="0" lang="en-US" sz="1551" u="none" cap="none" strike="noStrike">
                <a:solidFill>
                  <a:srgbClr val="002060"/>
                </a:solidFill>
              </a:rPr>
              <a:t>Verify backup completeness and data quality through automated validation.</a:t>
            </a:r>
            <a:endParaRPr i="0" sz="1551" u="none" cap="none" strike="noStrike"/>
          </a:p>
        </p:txBody>
      </p:sp>
      <p:sp>
        <p:nvSpPr>
          <p:cNvPr id="366" name="Google Shape;366;g38de31123fd_0_178"/>
          <p:cNvSpPr/>
          <p:nvPr/>
        </p:nvSpPr>
        <p:spPr>
          <a:xfrm>
            <a:off x="254100" y="4203477"/>
            <a:ext cx="2010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1"/>
              <a:buFont typeface="Nunito Sans"/>
              <a:buNone/>
            </a:pPr>
            <a:r>
              <a:rPr i="0" lang="en-US" sz="1551" u="none" cap="none" strike="noStrike">
                <a:solidFill>
                  <a:srgbClr val="002060"/>
                </a:solidFill>
              </a:rPr>
              <a:t>3</a:t>
            </a:r>
            <a:endParaRPr i="0" sz="1551" u="none" cap="none" strike="noStrike"/>
          </a:p>
        </p:txBody>
      </p:sp>
      <p:sp>
        <p:nvSpPr>
          <p:cNvPr id="367" name="Google Shape;367;g38de31123fd_0_178"/>
          <p:cNvSpPr/>
          <p:nvPr/>
        </p:nvSpPr>
        <p:spPr>
          <a:xfrm>
            <a:off x="254100" y="4518169"/>
            <a:ext cx="5679600" cy="273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81025" lIns="81025" spcFirstLastPara="1" rIns="81025" wrap="square" tIns="8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8de31123fd_0_178"/>
          <p:cNvSpPr/>
          <p:nvPr/>
        </p:nvSpPr>
        <p:spPr>
          <a:xfrm>
            <a:off x="254100" y="4672667"/>
            <a:ext cx="2513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0"/>
              <a:buFont typeface="Nunito Sans"/>
              <a:buNone/>
            </a:pPr>
            <a:r>
              <a:rPr i="0" lang="en-US" sz="1949" u="none" cap="none" strike="noStrike">
                <a:solidFill>
                  <a:srgbClr val="002060"/>
                </a:solidFill>
              </a:rPr>
              <a:t>Access Validation</a:t>
            </a:r>
            <a:endParaRPr i="0" sz="1949" u="none" cap="none" strike="noStrike"/>
          </a:p>
        </p:txBody>
      </p:sp>
      <p:sp>
        <p:nvSpPr>
          <p:cNvPr id="369" name="Google Shape;369;g38de31123fd_0_178"/>
          <p:cNvSpPr/>
          <p:nvPr/>
        </p:nvSpPr>
        <p:spPr>
          <a:xfrm>
            <a:off x="254100" y="5107347"/>
            <a:ext cx="567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1"/>
              <a:buFont typeface="Inter"/>
              <a:buNone/>
            </a:pPr>
            <a:r>
              <a:rPr i="0" lang="en-US" sz="1551" u="none" cap="none" strike="noStrike">
                <a:solidFill>
                  <a:srgbClr val="002060"/>
                </a:solidFill>
              </a:rPr>
              <a:t>Test authentication systems and access controls under various scenarios.</a:t>
            </a:r>
            <a:endParaRPr i="0" sz="1551" u="none" cap="none" strike="noStrike"/>
          </a:p>
        </p:txBody>
      </p:sp>
      <p:sp>
        <p:nvSpPr>
          <p:cNvPr id="370" name="Google Shape;370;g38de31123fd_0_178"/>
          <p:cNvSpPr/>
          <p:nvPr/>
        </p:nvSpPr>
        <p:spPr>
          <a:xfrm>
            <a:off x="6134788" y="4203477"/>
            <a:ext cx="2010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1"/>
              <a:buFont typeface="Nunito Sans"/>
              <a:buNone/>
            </a:pPr>
            <a:r>
              <a:rPr i="0" lang="en-US" sz="1551" u="none" cap="none" strike="noStrike">
                <a:solidFill>
                  <a:srgbClr val="002060"/>
                </a:solidFill>
              </a:rPr>
              <a:t>4</a:t>
            </a:r>
            <a:endParaRPr i="0" sz="1551" u="none" cap="none" strike="noStrike"/>
          </a:p>
        </p:txBody>
      </p:sp>
      <p:sp>
        <p:nvSpPr>
          <p:cNvPr id="371" name="Google Shape;371;g38de31123fd_0_178"/>
          <p:cNvSpPr/>
          <p:nvPr/>
        </p:nvSpPr>
        <p:spPr>
          <a:xfrm>
            <a:off x="6134788" y="4518169"/>
            <a:ext cx="5679600" cy="273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81025" lIns="81025" spcFirstLastPara="1" rIns="81025" wrap="square" tIns="81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8de31123fd_0_178"/>
          <p:cNvSpPr/>
          <p:nvPr/>
        </p:nvSpPr>
        <p:spPr>
          <a:xfrm>
            <a:off x="6134788" y="4672667"/>
            <a:ext cx="25131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50"/>
              <a:buFont typeface="Nunito Sans"/>
              <a:buNone/>
            </a:pPr>
            <a:r>
              <a:rPr i="0" lang="en-US" sz="1949" u="none" cap="none" strike="noStrike">
                <a:solidFill>
                  <a:srgbClr val="002060"/>
                </a:solidFill>
              </a:rPr>
              <a:t>Document &amp; Refine</a:t>
            </a:r>
            <a:endParaRPr i="0" sz="1949" u="none" cap="none" strike="noStrike"/>
          </a:p>
        </p:txBody>
      </p:sp>
      <p:sp>
        <p:nvSpPr>
          <p:cNvPr id="373" name="Google Shape;373;g38de31123fd_0_178"/>
          <p:cNvSpPr/>
          <p:nvPr/>
        </p:nvSpPr>
        <p:spPr>
          <a:xfrm>
            <a:off x="6134788" y="5107347"/>
            <a:ext cx="567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51"/>
              <a:buFont typeface="Inter"/>
              <a:buNone/>
            </a:pPr>
            <a:r>
              <a:rPr i="0" lang="en-US" sz="1551" u="none" cap="none" strike="noStrike">
                <a:solidFill>
                  <a:srgbClr val="002060"/>
                </a:solidFill>
              </a:rPr>
              <a:t>Record results, identify gaps, and continuously improve processes and procedures.</a:t>
            </a:r>
            <a:endParaRPr i="0" sz="1551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8de31123fd_0_20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80" name="Google Shape;380;g38de31123fd_0_20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81" name="Google Shape;381;g38de31123fd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602" y="1554227"/>
            <a:ext cx="3384775" cy="33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8de31123fd_0_202"/>
          <p:cNvSpPr/>
          <p:nvPr/>
        </p:nvSpPr>
        <p:spPr>
          <a:xfrm>
            <a:off x="4218378" y="168830"/>
            <a:ext cx="760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Common Challenges in Data Resilience</a:t>
            </a:r>
            <a:endParaRPr i="0" sz="4450" u="none" cap="none" strike="noStrike"/>
          </a:p>
        </p:txBody>
      </p:sp>
      <p:sp>
        <p:nvSpPr>
          <p:cNvPr id="383" name="Google Shape;383;g38de31123fd_0_202"/>
          <p:cNvSpPr/>
          <p:nvPr/>
        </p:nvSpPr>
        <p:spPr>
          <a:xfrm>
            <a:off x="4218378" y="1813203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Organizations frequently encounter specific obstacles when implementing data resilience strategies:</a:t>
            </a:r>
            <a:endParaRPr i="0" sz="1750" u="none" cap="none" strike="noStrike"/>
          </a:p>
        </p:txBody>
      </p:sp>
      <p:sp>
        <p:nvSpPr>
          <p:cNvPr id="384" name="Google Shape;384;g38de31123fd_0_202"/>
          <p:cNvSpPr/>
          <p:nvPr/>
        </p:nvSpPr>
        <p:spPr>
          <a:xfrm>
            <a:off x="4218378" y="2743081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Governance Coordination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: Lack of clear ownership and cross-functional collaboration between IT, security, and business units</a:t>
            </a:r>
            <a:endParaRPr i="0" sz="1750" u="none" cap="none" strike="noStrike"/>
          </a:p>
        </p:txBody>
      </p:sp>
      <p:sp>
        <p:nvSpPr>
          <p:cNvPr id="385" name="Google Shape;385;g38de31123fd_0_202"/>
          <p:cNvSpPr/>
          <p:nvPr/>
        </p:nvSpPr>
        <p:spPr>
          <a:xfrm>
            <a:off x="4218378" y="3548181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Testing Gaps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: Inconsistent testing schedules, outdated backup procedures, or incomplete recovery validation</a:t>
            </a:r>
            <a:endParaRPr i="0" sz="1750" u="none" cap="none" strike="noStrike"/>
          </a:p>
        </p:txBody>
      </p:sp>
      <p:sp>
        <p:nvSpPr>
          <p:cNvPr id="386" name="Google Shape;386;g38de31123fd_0_202"/>
          <p:cNvSpPr/>
          <p:nvPr/>
        </p:nvSpPr>
        <p:spPr>
          <a:xfrm>
            <a:off x="4218378" y="4353282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Vendor Dependencies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: Over-reliance on single providers and inadequate understanding of shared responsibilities</a:t>
            </a:r>
            <a:endParaRPr i="0" sz="1750" u="none" cap="none" strike="noStrike"/>
          </a:p>
        </p:txBody>
      </p:sp>
      <p:sp>
        <p:nvSpPr>
          <p:cNvPr id="387" name="Google Shape;387;g38de31123fd_0_202"/>
          <p:cNvSpPr/>
          <p:nvPr/>
        </p:nvSpPr>
        <p:spPr>
          <a:xfrm>
            <a:off x="4218378" y="5158383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Cost Constraints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: Balancing resilience investments with budget limitations and ROI requirements</a:t>
            </a:r>
            <a:endParaRPr i="0" sz="1750" u="none" cap="none" strike="noStrike"/>
          </a:p>
        </p:txBody>
      </p:sp>
      <p:sp>
        <p:nvSpPr>
          <p:cNvPr id="388" name="Google Shape;388;g38de31123fd_0_202"/>
          <p:cNvSpPr/>
          <p:nvPr/>
        </p:nvSpPr>
        <p:spPr>
          <a:xfrm>
            <a:off x="4218378" y="5963483"/>
            <a:ext cx="7604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Skills Shortage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: Limited expertise in emerging technologies and complex hybrid environments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8de31123fd_0_216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95" name="Google Shape;395;g38de31123fd_0_216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6" name="Google Shape;396;g38de31123fd_0_216"/>
          <p:cNvSpPr/>
          <p:nvPr/>
        </p:nvSpPr>
        <p:spPr>
          <a:xfrm>
            <a:off x="285850" y="159001"/>
            <a:ext cx="66063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331"/>
              <a:buFont typeface="Nunito Sans"/>
              <a:buNone/>
            </a:pPr>
            <a:r>
              <a:rPr i="0" lang="en-US" sz="3330" u="none" cap="none" strike="noStrike">
                <a:solidFill>
                  <a:srgbClr val="D1282E"/>
                </a:solidFill>
              </a:rPr>
              <a:t>Aligning Data Resilience with Governance</a:t>
            </a:r>
            <a:endParaRPr i="0" sz="3330" u="none" cap="none" strike="noStrike"/>
          </a:p>
        </p:txBody>
      </p:sp>
      <p:sp>
        <p:nvSpPr>
          <p:cNvPr id="397" name="Google Shape;397;g38de31123fd_0_216"/>
          <p:cNvSpPr/>
          <p:nvPr/>
        </p:nvSpPr>
        <p:spPr>
          <a:xfrm>
            <a:off x="285850" y="1386847"/>
            <a:ext cx="6606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95"/>
              <a:buFont typeface="Inter"/>
              <a:buNone/>
            </a:pPr>
            <a:r>
              <a:rPr i="0" lang="en-US" sz="1295" u="none" cap="none" strike="noStrike">
                <a:solidFill>
                  <a:srgbClr val="002060"/>
                </a:solidFill>
              </a:rPr>
              <a:t>Governance ensures accountability, compliance, and strategic alignment of data resilience efforts:</a:t>
            </a:r>
            <a:endParaRPr i="0" sz="1295" u="none" cap="none" strike="noStrike"/>
          </a:p>
        </p:txBody>
      </p:sp>
      <p:sp>
        <p:nvSpPr>
          <p:cNvPr id="398" name="Google Shape;398;g38de31123fd_0_216"/>
          <p:cNvSpPr/>
          <p:nvPr/>
        </p:nvSpPr>
        <p:spPr>
          <a:xfrm>
            <a:off x="285850" y="2081125"/>
            <a:ext cx="6606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95"/>
              <a:buFont typeface="Inter"/>
              <a:buNone/>
            </a:pPr>
            <a:r>
              <a:rPr b="1" i="0" lang="en-US" sz="1295" u="none" cap="none" strike="noStrike">
                <a:solidFill>
                  <a:srgbClr val="002060"/>
                </a:solidFill>
              </a:rPr>
              <a:t>Policy Integration</a:t>
            </a:r>
            <a:r>
              <a:rPr i="0" lang="en-US" sz="1295" u="none" cap="none" strike="noStrike">
                <a:solidFill>
                  <a:srgbClr val="002060"/>
                </a:solidFill>
              </a:rPr>
              <a:t>: Embed data resilience requirements into organizational policies and procedures</a:t>
            </a:r>
            <a:endParaRPr i="0" sz="1295" u="none" cap="none" strike="noStrike"/>
          </a:p>
        </p:txBody>
      </p:sp>
      <p:sp>
        <p:nvSpPr>
          <p:cNvPr id="399" name="Google Shape;399;g38de31123fd_0_216"/>
          <p:cNvSpPr/>
          <p:nvPr/>
        </p:nvSpPr>
        <p:spPr>
          <a:xfrm>
            <a:off x="285850" y="2682326"/>
            <a:ext cx="6606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95"/>
              <a:buFont typeface="Inter"/>
              <a:buNone/>
            </a:pPr>
            <a:r>
              <a:rPr b="1" i="0" lang="en-US" sz="1295" u="none" cap="none" strike="noStrike">
                <a:solidFill>
                  <a:srgbClr val="002060"/>
                </a:solidFill>
              </a:rPr>
              <a:t>Risk Assessment</a:t>
            </a:r>
            <a:r>
              <a:rPr i="0" lang="en-US" sz="1295" u="none" cap="none" strike="noStrike">
                <a:solidFill>
                  <a:srgbClr val="002060"/>
                </a:solidFill>
              </a:rPr>
              <a:t>: Regular evaluation of data risks and resilience capabilities as part of enterprise risk management</a:t>
            </a:r>
            <a:endParaRPr i="0" sz="1295" u="none" cap="none" strike="noStrike"/>
          </a:p>
        </p:txBody>
      </p:sp>
      <p:sp>
        <p:nvSpPr>
          <p:cNvPr id="400" name="Google Shape;400;g38de31123fd_0_216"/>
          <p:cNvSpPr/>
          <p:nvPr/>
        </p:nvSpPr>
        <p:spPr>
          <a:xfrm>
            <a:off x="285850" y="3283528"/>
            <a:ext cx="6606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95"/>
              <a:buFont typeface="Inter"/>
              <a:buNone/>
            </a:pPr>
            <a:r>
              <a:rPr b="1" i="0" lang="en-US" sz="1295" u="none" cap="none" strike="noStrike">
                <a:solidFill>
                  <a:srgbClr val="002060"/>
                </a:solidFill>
              </a:rPr>
              <a:t>Compliance Mapping</a:t>
            </a:r>
            <a:r>
              <a:rPr i="0" lang="en-US" sz="1295" u="none" cap="none" strike="noStrike">
                <a:solidFill>
                  <a:srgbClr val="002060"/>
                </a:solidFill>
              </a:rPr>
              <a:t>: Align data protection controls with regulatory requirements and industry standards</a:t>
            </a:r>
            <a:endParaRPr i="0" sz="1295" u="none" cap="none" strike="noStrike"/>
          </a:p>
        </p:txBody>
      </p:sp>
      <p:sp>
        <p:nvSpPr>
          <p:cNvPr id="401" name="Google Shape;401;g38de31123fd_0_216"/>
          <p:cNvSpPr/>
          <p:nvPr/>
        </p:nvSpPr>
        <p:spPr>
          <a:xfrm>
            <a:off x="285850" y="3884729"/>
            <a:ext cx="6606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95"/>
              <a:buFont typeface="Inter"/>
              <a:buNone/>
            </a:pPr>
            <a:r>
              <a:rPr b="1" i="0" lang="en-US" sz="1295" u="none" cap="none" strike="noStrike">
                <a:solidFill>
                  <a:srgbClr val="002060"/>
                </a:solidFill>
              </a:rPr>
              <a:t>Audit Readiness</a:t>
            </a:r>
            <a:r>
              <a:rPr i="0" lang="en-US" sz="1295" u="none" cap="none" strike="noStrike">
                <a:solidFill>
                  <a:srgbClr val="002060"/>
                </a:solidFill>
              </a:rPr>
              <a:t>: Maintain documentation and evidence to support internal and external audits</a:t>
            </a:r>
            <a:endParaRPr i="0" sz="1295" u="none" cap="none" strike="noStrike"/>
          </a:p>
        </p:txBody>
      </p:sp>
      <p:sp>
        <p:nvSpPr>
          <p:cNvPr id="402" name="Google Shape;402;g38de31123fd_0_216"/>
          <p:cNvSpPr/>
          <p:nvPr/>
        </p:nvSpPr>
        <p:spPr>
          <a:xfrm>
            <a:off x="285850" y="4485930"/>
            <a:ext cx="6606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95"/>
              <a:buFont typeface="Inter"/>
              <a:buNone/>
            </a:pPr>
            <a:r>
              <a:rPr b="1" i="0" lang="en-US" sz="1295" u="none" cap="none" strike="noStrike">
                <a:solidFill>
                  <a:srgbClr val="002060"/>
                </a:solidFill>
              </a:rPr>
              <a:t>Executive Oversight</a:t>
            </a:r>
            <a:r>
              <a:rPr i="0" lang="en-US" sz="1295" u="none" cap="none" strike="noStrike">
                <a:solidFill>
                  <a:srgbClr val="002060"/>
                </a:solidFill>
              </a:rPr>
              <a:t>: Board-level reporting on data resilience maturity and investment priorities</a:t>
            </a:r>
            <a:endParaRPr i="0" sz="1295" u="none" cap="none" strike="noStrike"/>
          </a:p>
        </p:txBody>
      </p:sp>
      <p:sp>
        <p:nvSpPr>
          <p:cNvPr id="403" name="Google Shape;403;g38de31123fd_0_216"/>
          <p:cNvSpPr/>
          <p:nvPr/>
        </p:nvSpPr>
        <p:spPr>
          <a:xfrm>
            <a:off x="285850" y="5218320"/>
            <a:ext cx="6606300" cy="990600"/>
          </a:xfrm>
          <a:prstGeom prst="roundRect">
            <a:avLst>
              <a:gd fmla="val 7183" name="adj"/>
            </a:avLst>
          </a:prstGeom>
          <a:solidFill>
            <a:srgbClr val="F1C0C0"/>
          </a:solidFill>
          <a:ln>
            <a:noFill/>
          </a:ln>
        </p:spPr>
        <p:txBody>
          <a:bodyPr anchorCtr="0" anchor="ctr" bIns="84575" lIns="84575" spcFirstLastPara="1" rIns="84575" wrap="square" tIns="8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4" name="Google Shape;404;g38de31123fd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152" y="5472106"/>
            <a:ext cx="211709" cy="169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8de31123fd_0_216"/>
          <p:cNvSpPr/>
          <p:nvPr/>
        </p:nvSpPr>
        <p:spPr>
          <a:xfrm>
            <a:off x="836164" y="5429919"/>
            <a:ext cx="5886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5"/>
              <a:buFont typeface="Inter"/>
              <a:buNone/>
            </a:pPr>
            <a:r>
              <a:rPr b="1" i="0" lang="en-US" sz="1295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Example:</a:t>
            </a:r>
            <a:r>
              <a:rPr b="0" i="0" lang="en-US" sz="1295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Mapping ISO 27001 controls to organizational data protection procedures ensures consistent implementation and audit trail.</a:t>
            </a:r>
            <a:endParaRPr b="0" i="0" sz="1295" u="none" cap="none" strike="noStrike"/>
          </a:p>
        </p:txBody>
      </p:sp>
      <p:pic>
        <p:nvPicPr>
          <p:cNvPr descr="preencoded.png" id="406" name="Google Shape;406;g38de31123fd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0277" y="756726"/>
            <a:ext cx="4393301" cy="439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8de31123fd_0_23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13" name="Google Shape;413;g38de31123fd_0_23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g38de31123fd_0_233"/>
          <p:cNvSpPr/>
          <p:nvPr/>
        </p:nvSpPr>
        <p:spPr>
          <a:xfrm>
            <a:off x="465748" y="147050"/>
            <a:ext cx="8383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445"/>
              <a:buFont typeface="Nunito Sans"/>
              <a:buNone/>
            </a:pPr>
            <a:r>
              <a:rPr i="0" lang="en-US" sz="3444" u="none" cap="none" strike="noStrike">
                <a:solidFill>
                  <a:srgbClr val="D1282E"/>
                </a:solidFill>
              </a:rPr>
              <a:t>Summary and Key Takeaways</a:t>
            </a:r>
            <a:endParaRPr i="0" sz="3444" u="none" cap="none" strike="noStrike"/>
          </a:p>
        </p:txBody>
      </p:sp>
      <p:pic>
        <p:nvPicPr>
          <p:cNvPr descr="preencoded.png" id="415" name="Google Shape;415;g38de31123fd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748" y="1153276"/>
            <a:ext cx="4111712" cy="411171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8de31123fd_0_233"/>
          <p:cNvSpPr/>
          <p:nvPr/>
        </p:nvSpPr>
        <p:spPr>
          <a:xfrm>
            <a:off x="5010753" y="1113841"/>
            <a:ext cx="63810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0"/>
              <a:buFont typeface="Inter"/>
              <a:buNone/>
            </a:pPr>
            <a:r>
              <a:rPr b="1" i="0" lang="en-US" sz="1369" u="none" cap="none" strike="noStrike">
                <a:solidFill>
                  <a:srgbClr val="002060"/>
                </a:solidFill>
              </a:rPr>
              <a:t>Strategic Foundation</a:t>
            </a:r>
            <a:r>
              <a:rPr i="0" lang="en-US" sz="1369" u="none" cap="none" strike="noStrike">
                <a:solidFill>
                  <a:srgbClr val="002060"/>
                </a:solidFill>
              </a:rPr>
              <a:t>: Data resilience underpins all business continuity strategies and requires proactive investment in prevention and preparedness.</a:t>
            </a:r>
            <a:endParaRPr i="0" sz="1369" u="none" cap="none" strike="noStrike"/>
          </a:p>
        </p:txBody>
      </p:sp>
      <p:sp>
        <p:nvSpPr>
          <p:cNvPr id="417" name="Google Shape;417;g38de31123fd_0_233"/>
          <p:cNvSpPr/>
          <p:nvPr/>
        </p:nvSpPr>
        <p:spPr>
          <a:xfrm>
            <a:off x="5010753" y="2015014"/>
            <a:ext cx="6381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0"/>
              <a:buFont typeface="Inter"/>
              <a:buNone/>
            </a:pPr>
            <a:r>
              <a:rPr b="1" i="0" lang="en-US" sz="1369" u="none" cap="none" strike="noStrike">
                <a:solidFill>
                  <a:srgbClr val="002060"/>
                </a:solidFill>
              </a:rPr>
              <a:t>Layered Protection</a:t>
            </a:r>
            <a:r>
              <a:rPr i="0" lang="en-US" sz="1369" u="none" cap="none" strike="noStrike">
                <a:solidFill>
                  <a:srgbClr val="002060"/>
                </a:solidFill>
              </a:rPr>
              <a:t>: Effective resilience addresses infrastructure, applications, data, and governance through coordinated strategies.</a:t>
            </a:r>
            <a:endParaRPr i="0" sz="1369" u="none" cap="none" strike="noStrike"/>
          </a:p>
        </p:txBody>
      </p:sp>
      <p:sp>
        <p:nvSpPr>
          <p:cNvPr id="418" name="Google Shape;418;g38de31123fd_0_233"/>
          <p:cNvSpPr/>
          <p:nvPr/>
        </p:nvSpPr>
        <p:spPr>
          <a:xfrm>
            <a:off x="5010753" y="2636188"/>
            <a:ext cx="6381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0"/>
              <a:buFont typeface="Inter"/>
              <a:buNone/>
            </a:pPr>
            <a:r>
              <a:rPr b="1" i="0" lang="en-US" sz="1369" u="none" cap="none" strike="noStrike">
                <a:solidFill>
                  <a:srgbClr val="002060"/>
                </a:solidFill>
              </a:rPr>
              <a:t>Framework Integration</a:t>
            </a:r>
            <a:r>
              <a:rPr i="0" lang="en-US" sz="1369" u="none" cap="none" strike="noStrike">
                <a:solidFill>
                  <a:srgbClr val="002060"/>
                </a:solidFill>
              </a:rPr>
              <a:t>: Industry frameworks like ISO standards and DRI practices provide structured approaches to implementation.</a:t>
            </a:r>
            <a:endParaRPr i="0" sz="1369" u="none" cap="none" strike="noStrike"/>
          </a:p>
        </p:txBody>
      </p:sp>
      <p:sp>
        <p:nvSpPr>
          <p:cNvPr id="419" name="Google Shape;419;g38de31123fd_0_233"/>
          <p:cNvSpPr/>
          <p:nvPr/>
        </p:nvSpPr>
        <p:spPr>
          <a:xfrm>
            <a:off x="5010753" y="3257363"/>
            <a:ext cx="6381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0"/>
              <a:buFont typeface="Inter"/>
              <a:buNone/>
            </a:pPr>
            <a:r>
              <a:rPr b="1" i="0" lang="en-US" sz="1369" u="none" cap="none" strike="noStrike">
                <a:solidFill>
                  <a:srgbClr val="002060"/>
                </a:solidFill>
              </a:rPr>
              <a:t>Testing Excellence</a:t>
            </a:r>
            <a:r>
              <a:rPr i="0" lang="en-US" sz="1369" u="none" cap="none" strike="noStrike">
                <a:solidFill>
                  <a:srgbClr val="002060"/>
                </a:solidFill>
              </a:rPr>
              <a:t>: Regular validation through simulations and audits ensures resilience capabilities meet organizational needs.</a:t>
            </a:r>
            <a:endParaRPr i="0" sz="1369" u="none" cap="none" strike="noStrike"/>
          </a:p>
        </p:txBody>
      </p:sp>
      <p:sp>
        <p:nvSpPr>
          <p:cNvPr id="420" name="Google Shape;420;g38de31123fd_0_233"/>
          <p:cNvSpPr/>
          <p:nvPr/>
        </p:nvSpPr>
        <p:spPr>
          <a:xfrm>
            <a:off x="5010753" y="3878538"/>
            <a:ext cx="63810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0"/>
              <a:buFont typeface="Inter"/>
              <a:buNone/>
            </a:pPr>
            <a:r>
              <a:rPr b="1" i="0" lang="en-US" sz="1369" u="none" cap="none" strike="noStrike">
                <a:solidFill>
                  <a:srgbClr val="002060"/>
                </a:solidFill>
              </a:rPr>
              <a:t>Governance Alignment</a:t>
            </a:r>
            <a:r>
              <a:rPr i="0" lang="en-US" sz="1369" u="none" cap="none" strike="noStrike">
                <a:solidFill>
                  <a:srgbClr val="002060"/>
                </a:solidFill>
              </a:rPr>
              <a:t>: Strong governance ensures accountability, compliance, and continuous improvement in resilience maturity.</a:t>
            </a:r>
            <a:endParaRPr i="0" sz="1369" u="none" cap="none" strike="noStrike"/>
          </a:p>
        </p:txBody>
      </p:sp>
      <p:sp>
        <p:nvSpPr>
          <p:cNvPr id="421" name="Google Shape;421;g38de31123fd_0_233"/>
          <p:cNvSpPr/>
          <p:nvPr/>
        </p:nvSpPr>
        <p:spPr>
          <a:xfrm>
            <a:off x="465748" y="5658745"/>
            <a:ext cx="109197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9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2"/>
              <a:buFont typeface="Inter"/>
              <a:buNone/>
            </a:pPr>
            <a:r>
              <a:rPr b="1" i="0" lang="en-US" sz="1701" u="none" cap="none" strike="noStrike">
                <a:solidFill>
                  <a:srgbClr val="002060"/>
                </a:solidFill>
              </a:rPr>
              <a:t>Remember:</a:t>
            </a:r>
            <a:r>
              <a:rPr i="0" lang="en-US" sz="1701" u="none" cap="none" strike="noStrike">
                <a:solidFill>
                  <a:srgbClr val="002060"/>
                </a:solidFill>
              </a:rPr>
              <a:t> Data resilience creates organizational strength and enables recovery readiness for sustained business continuity.</a:t>
            </a:r>
            <a:endParaRPr i="0" sz="1701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94a9e633d9_0_166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428" name="Google Shape;428;g394a9e633d9_0_166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394a9e633d9_0_166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de31123fd_0_39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36" name="Google Shape;436;g38de31123fd_0_39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7" name="Google Shape;437;g38de31123fd_0_398"/>
          <p:cNvSpPr/>
          <p:nvPr/>
        </p:nvSpPr>
        <p:spPr>
          <a:xfrm>
            <a:off x="189725" y="117776"/>
            <a:ext cx="63408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45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953"/>
              <a:buFont typeface="Nunito Sans"/>
              <a:buNone/>
            </a:pPr>
            <a:r>
              <a:rPr i="0" lang="en-US" sz="4952" u="none" cap="none" strike="noStrike">
                <a:solidFill>
                  <a:srgbClr val="D1282E"/>
                </a:solidFill>
              </a:rPr>
              <a:t>Cyber Resilience Strategies</a:t>
            </a:r>
            <a:endParaRPr i="0" sz="4952" u="none" cap="none" strike="noStrike"/>
          </a:p>
        </p:txBody>
      </p:sp>
      <p:sp>
        <p:nvSpPr>
          <p:cNvPr id="438" name="Google Shape;438;g38de31123fd_0_398"/>
          <p:cNvSpPr/>
          <p:nvPr/>
        </p:nvSpPr>
        <p:spPr>
          <a:xfrm>
            <a:off x="189725" y="1878196"/>
            <a:ext cx="634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6"/>
              <a:buFont typeface="Inter"/>
              <a:buNone/>
            </a:pPr>
            <a:r>
              <a:rPr i="0" lang="en-US" sz="1395" u="none" cap="none" strike="noStrike">
                <a:solidFill>
                  <a:srgbClr val="002060"/>
                </a:solidFill>
              </a:rPr>
              <a:t>Data &amp; Cyber Resilience Module - DRI International Certification Preparation</a:t>
            </a:r>
            <a:endParaRPr i="0" sz="1395" u="none" cap="none" strike="noStrike"/>
          </a:p>
        </p:txBody>
      </p:sp>
      <p:sp>
        <p:nvSpPr>
          <p:cNvPr id="439" name="Google Shape;439;g38de31123fd_0_398"/>
          <p:cNvSpPr/>
          <p:nvPr/>
        </p:nvSpPr>
        <p:spPr>
          <a:xfrm>
            <a:off x="189725" y="2463204"/>
            <a:ext cx="63408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6"/>
              <a:buFont typeface="Inter"/>
              <a:buNone/>
            </a:pPr>
            <a:r>
              <a:rPr i="0" lang="en-US" sz="1395" u="none" cap="none" strike="noStrike">
                <a:solidFill>
                  <a:srgbClr val="002060"/>
                </a:solidFill>
              </a:rPr>
              <a:t>This session explores how organizations prepare for, withstand, and recover from cyber incidents. Learners will examine strategies that integrate cybersecurity, IT continuity, and governance into a unified cyber resilience framework designed to protect organizational assets and enable rapid recovery.</a:t>
            </a:r>
            <a:endParaRPr i="0" sz="1395" u="none" cap="none" strike="noStrike"/>
          </a:p>
        </p:txBody>
      </p:sp>
      <p:sp>
        <p:nvSpPr>
          <p:cNvPr id="440" name="Google Shape;440;g38de31123fd_0_398"/>
          <p:cNvSpPr/>
          <p:nvPr/>
        </p:nvSpPr>
        <p:spPr>
          <a:xfrm>
            <a:off x="189725" y="4273741"/>
            <a:ext cx="3658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96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2836"/>
              <a:buFont typeface="Nunito Sans"/>
              <a:buNone/>
            </a:pPr>
            <a:r>
              <a:rPr i="0" lang="en-US" sz="2836" u="none" cap="none" strike="noStrike">
                <a:solidFill>
                  <a:srgbClr val="D1282E"/>
                </a:solidFill>
              </a:rPr>
              <a:t>Key Focus Areas</a:t>
            </a:r>
            <a:endParaRPr i="0" sz="2836" u="none" cap="none" strike="noStrike"/>
          </a:p>
        </p:txBody>
      </p:sp>
      <p:sp>
        <p:nvSpPr>
          <p:cNvPr id="441" name="Google Shape;441;g38de31123fd_0_398"/>
          <p:cNvSpPr/>
          <p:nvPr/>
        </p:nvSpPr>
        <p:spPr>
          <a:xfrm>
            <a:off x="189725" y="4913903"/>
            <a:ext cx="634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8771" lvl="0" marL="308771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6"/>
              <a:buChar char="•"/>
            </a:pPr>
            <a:r>
              <a:rPr i="0" lang="en-US" sz="1395" u="none" cap="none" strike="noStrike">
                <a:solidFill>
                  <a:srgbClr val="002060"/>
                </a:solidFill>
              </a:rPr>
              <a:t>Understanding cyber resilience fundamentals</a:t>
            </a:r>
            <a:endParaRPr i="0" sz="1395" u="none" cap="none" strike="noStrike"/>
          </a:p>
        </p:txBody>
      </p:sp>
      <p:sp>
        <p:nvSpPr>
          <p:cNvPr id="442" name="Google Shape;442;g38de31123fd_0_398"/>
          <p:cNvSpPr/>
          <p:nvPr/>
        </p:nvSpPr>
        <p:spPr>
          <a:xfrm>
            <a:off x="189725" y="5270491"/>
            <a:ext cx="634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8771" lvl="0" marL="308771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6"/>
              <a:buChar char="•"/>
            </a:pPr>
            <a:r>
              <a:rPr i="0" lang="en-US" sz="1395" u="none" cap="none" strike="noStrike">
                <a:solidFill>
                  <a:srgbClr val="002060"/>
                </a:solidFill>
              </a:rPr>
              <a:t>Key frameworks and controls integration</a:t>
            </a:r>
            <a:endParaRPr i="0" sz="1395" u="none" cap="none" strike="noStrike"/>
          </a:p>
        </p:txBody>
      </p:sp>
      <p:sp>
        <p:nvSpPr>
          <p:cNvPr id="443" name="Google Shape;443;g38de31123fd_0_398"/>
          <p:cNvSpPr/>
          <p:nvPr/>
        </p:nvSpPr>
        <p:spPr>
          <a:xfrm>
            <a:off x="189725" y="5627078"/>
            <a:ext cx="634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8771" lvl="0" marL="308771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6"/>
              <a:buChar char="•"/>
            </a:pPr>
            <a:r>
              <a:rPr i="0" lang="en-US" sz="1395" u="none" cap="none" strike="noStrike">
                <a:solidFill>
                  <a:srgbClr val="002060"/>
                </a:solidFill>
              </a:rPr>
              <a:t>Integration with business continuity planning</a:t>
            </a:r>
            <a:endParaRPr i="0" sz="1395" u="none" cap="none" strike="noStrike"/>
          </a:p>
        </p:txBody>
      </p:sp>
      <p:sp>
        <p:nvSpPr>
          <p:cNvPr id="444" name="Google Shape;444;g38de31123fd_0_398"/>
          <p:cNvSpPr/>
          <p:nvPr/>
        </p:nvSpPr>
        <p:spPr>
          <a:xfrm>
            <a:off x="189725" y="5983664"/>
            <a:ext cx="634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8771" lvl="0" marL="308771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96"/>
              <a:buChar char="•"/>
            </a:pPr>
            <a:r>
              <a:rPr i="0" lang="en-US" sz="1395" u="none" cap="none" strike="noStrike">
                <a:solidFill>
                  <a:srgbClr val="002060"/>
                </a:solidFill>
              </a:rPr>
              <a:t>Testing and maturity measurement</a:t>
            </a:r>
            <a:endParaRPr i="0" sz="1395" u="none" cap="none" strike="noStrike"/>
          </a:p>
        </p:txBody>
      </p:sp>
      <p:pic>
        <p:nvPicPr>
          <p:cNvPr descr="preencoded.png" id="445" name="Google Shape;445;g38de31123fd_0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9327" y="1226348"/>
            <a:ext cx="4044124" cy="40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8de31123fd_0_413"/>
          <p:cNvSpPr txBox="1"/>
          <p:nvPr>
            <p:ph type="title"/>
          </p:nvPr>
        </p:nvSpPr>
        <p:spPr>
          <a:xfrm>
            <a:off x="45947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452" name="Google Shape;452;g38de31123fd_0_413"/>
          <p:cNvSpPr txBox="1"/>
          <p:nvPr>
            <p:ph idx="1" type="body"/>
          </p:nvPr>
        </p:nvSpPr>
        <p:spPr>
          <a:xfrm>
            <a:off x="459475" y="1644400"/>
            <a:ext cx="5538300" cy="31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The evolution of cyber resilience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Core principles and frameworks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Cyber incident response and recovery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Testing, measurement, and continuous improvement</a:t>
            </a:r>
            <a:endParaRPr b="0" sz="2400"/>
          </a:p>
        </p:txBody>
      </p:sp>
      <p:sp>
        <p:nvSpPr>
          <p:cNvPr id="453" name="Google Shape;453;g38de31123fd_0_41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54" name="Google Shape;454;g38de31123fd_0_41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g38de31123fd_0_413"/>
          <p:cNvSpPr txBox="1"/>
          <p:nvPr>
            <p:ph idx="1" type="body"/>
          </p:nvPr>
        </p:nvSpPr>
        <p:spPr>
          <a:xfrm>
            <a:off x="5884400" y="1644400"/>
            <a:ext cx="6056100" cy="29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Define cyber resilience and its business value proposition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Identify the critical link between cybersecurity and continuity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Apply cyber resilience practices aligned to DRI frameworks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Develop comprehensive testing and measurement strategies</a:t>
            </a:r>
            <a:endParaRPr b="0" sz="2400"/>
          </a:p>
        </p:txBody>
      </p:sp>
      <p:sp>
        <p:nvSpPr>
          <p:cNvPr id="456" name="Google Shape;456;g38de31123fd_0_413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8de31123fd_0_423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63" name="Google Shape;463;g38de31123fd_0_423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464" name="Google Shape;464;g38de31123fd_0_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725" y="519007"/>
            <a:ext cx="4310956" cy="431095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38de31123fd_0_423"/>
          <p:cNvSpPr/>
          <p:nvPr/>
        </p:nvSpPr>
        <p:spPr>
          <a:xfrm>
            <a:off x="5087774" y="494000"/>
            <a:ext cx="65157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27"/>
              <a:buFont typeface="Nunito Sans"/>
              <a:buNone/>
            </a:pPr>
            <a:r>
              <a:rPr i="0" lang="en-US" sz="3927" u="none" cap="none" strike="noStrike">
                <a:solidFill>
                  <a:srgbClr val="D1282E"/>
                </a:solidFill>
              </a:rPr>
              <a:t>What Is Cyber Resilience?</a:t>
            </a:r>
            <a:endParaRPr i="0" sz="3927" u="none" cap="none" strike="noStrike"/>
          </a:p>
        </p:txBody>
      </p:sp>
      <p:sp>
        <p:nvSpPr>
          <p:cNvPr id="466" name="Google Shape;466;g38de31123fd_0_423"/>
          <p:cNvSpPr/>
          <p:nvPr/>
        </p:nvSpPr>
        <p:spPr>
          <a:xfrm>
            <a:off x="5087786" y="1319649"/>
            <a:ext cx="67107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4"/>
              <a:buFont typeface="Inter"/>
              <a:buNone/>
            </a:pPr>
            <a:r>
              <a:rPr i="0" lang="en-US" sz="1544" u="none" cap="none" strike="noStrike">
                <a:solidFill>
                  <a:srgbClr val="002060"/>
                </a:solidFill>
              </a:rPr>
              <a:t>Cyber resilience combines proactive cybersecurity measures with adaptive business continuity strategies. It represents an organization's ability to deliver continuous operations during and after cyberattacks.</a:t>
            </a:r>
            <a:endParaRPr i="0" sz="1544" u="none" cap="none" strike="noStrike"/>
          </a:p>
        </p:txBody>
      </p:sp>
      <p:sp>
        <p:nvSpPr>
          <p:cNvPr id="467" name="Google Shape;467;g38de31123fd_0_423"/>
          <p:cNvSpPr/>
          <p:nvPr/>
        </p:nvSpPr>
        <p:spPr>
          <a:xfrm>
            <a:off x="5087786" y="2460508"/>
            <a:ext cx="6710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4"/>
              <a:buFont typeface="Inter"/>
              <a:buNone/>
            </a:pPr>
            <a:r>
              <a:rPr b="1" i="0" lang="en-US" sz="1544" u="none" cap="none" strike="noStrike">
                <a:solidFill>
                  <a:srgbClr val="002060"/>
                </a:solidFill>
              </a:rPr>
              <a:t>Proactive Defense:</a:t>
            </a:r>
            <a:r>
              <a:rPr i="0" lang="en-US" sz="1544" u="none" cap="none" strike="noStrike">
                <a:solidFill>
                  <a:srgbClr val="002060"/>
                </a:solidFill>
              </a:rPr>
              <a:t> Anticipating and preventing cyber threats before they impact operations</a:t>
            </a:r>
            <a:endParaRPr i="0" sz="1544" u="none" cap="none" strike="noStrike"/>
          </a:p>
        </p:txBody>
      </p:sp>
      <p:sp>
        <p:nvSpPr>
          <p:cNvPr id="468" name="Google Shape;468;g38de31123fd_0_423"/>
          <p:cNvSpPr/>
          <p:nvPr/>
        </p:nvSpPr>
        <p:spPr>
          <a:xfrm>
            <a:off x="5087786" y="3170998"/>
            <a:ext cx="6710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4"/>
              <a:buFont typeface="Inter"/>
              <a:buNone/>
            </a:pPr>
            <a:r>
              <a:rPr b="1" i="0" lang="en-US" sz="1544" u="none" cap="none" strike="noStrike">
                <a:solidFill>
                  <a:srgbClr val="002060"/>
                </a:solidFill>
              </a:rPr>
              <a:t>Operational Continuity:</a:t>
            </a:r>
            <a:r>
              <a:rPr i="0" lang="en-US" sz="1544" u="none" cap="none" strike="noStrike">
                <a:solidFill>
                  <a:srgbClr val="002060"/>
                </a:solidFill>
              </a:rPr>
              <a:t> Maintaining critical business functions during security incidents</a:t>
            </a:r>
            <a:endParaRPr i="0" sz="1544" u="none" cap="none" strike="noStrike"/>
          </a:p>
        </p:txBody>
      </p:sp>
      <p:sp>
        <p:nvSpPr>
          <p:cNvPr id="469" name="Google Shape;469;g38de31123fd_0_423"/>
          <p:cNvSpPr/>
          <p:nvPr/>
        </p:nvSpPr>
        <p:spPr>
          <a:xfrm>
            <a:off x="5087786" y="3881488"/>
            <a:ext cx="6710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4"/>
              <a:buFont typeface="Inter"/>
              <a:buNone/>
            </a:pPr>
            <a:r>
              <a:rPr b="1" i="0" lang="en-US" sz="1544" u="none" cap="none" strike="noStrike">
                <a:solidFill>
                  <a:srgbClr val="002060"/>
                </a:solidFill>
              </a:rPr>
              <a:t>Adaptive Recovery:</a:t>
            </a:r>
            <a:r>
              <a:rPr i="0" lang="en-US" sz="1544" u="none" cap="none" strike="noStrike">
                <a:solidFill>
                  <a:srgbClr val="002060"/>
                </a:solidFill>
              </a:rPr>
              <a:t> Rapidly restoring full capability while improving future resilience</a:t>
            </a:r>
            <a:endParaRPr i="0" sz="1544" u="none" cap="none" strike="noStrike"/>
          </a:p>
        </p:txBody>
      </p:sp>
      <p:sp>
        <p:nvSpPr>
          <p:cNvPr id="470" name="Google Shape;470;g38de31123fd_0_423"/>
          <p:cNvSpPr/>
          <p:nvPr/>
        </p:nvSpPr>
        <p:spPr>
          <a:xfrm>
            <a:off x="5087786" y="4591977"/>
            <a:ext cx="6710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4"/>
              <a:buFont typeface="Inter"/>
              <a:buNone/>
            </a:pPr>
            <a:r>
              <a:rPr b="1" i="0" lang="en-US" sz="1544" u="none" cap="none" strike="noStrike">
                <a:solidFill>
                  <a:srgbClr val="002060"/>
                </a:solidFill>
              </a:rPr>
              <a:t>Strategic Integration:</a:t>
            </a:r>
            <a:r>
              <a:rPr i="0" lang="en-US" sz="1544" u="none" cap="none" strike="noStrike">
                <a:solidFill>
                  <a:srgbClr val="002060"/>
                </a:solidFill>
              </a:rPr>
              <a:t> Aligning cyber risk management with enterprise objectives</a:t>
            </a:r>
            <a:endParaRPr i="0" sz="1544" u="none" cap="none" strike="noStrike"/>
          </a:p>
        </p:txBody>
      </p:sp>
      <p:sp>
        <p:nvSpPr>
          <p:cNvPr id="471" name="Google Shape;471;g38de31123fd_0_423"/>
          <p:cNvSpPr/>
          <p:nvPr/>
        </p:nvSpPr>
        <p:spPr>
          <a:xfrm>
            <a:off x="5087786" y="5412581"/>
            <a:ext cx="6710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4"/>
              <a:buFont typeface="Inter"/>
              <a:buNone/>
            </a:pPr>
            <a:r>
              <a:rPr i="0" lang="en-US" sz="1544" u="none" cap="none" strike="noStrike">
                <a:solidFill>
                  <a:srgbClr val="002060"/>
                </a:solidFill>
              </a:rPr>
              <a:t>Goes beyond traditional protection — emphasizes sustained performance and strategic recovery capabilities.</a:t>
            </a:r>
            <a:endParaRPr i="0" sz="1544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de31123fd_0_15"/>
          <p:cNvSpPr txBox="1"/>
          <p:nvPr>
            <p:ph type="title"/>
          </p:nvPr>
        </p:nvSpPr>
        <p:spPr>
          <a:xfrm>
            <a:off x="459475" y="723225"/>
            <a:ext cx="38823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AGENDA</a:t>
            </a:r>
            <a:endParaRPr/>
          </a:p>
        </p:txBody>
      </p:sp>
      <p:sp>
        <p:nvSpPr>
          <p:cNvPr id="182" name="Google Shape;182;g38de31123fd_0_15"/>
          <p:cNvSpPr txBox="1"/>
          <p:nvPr>
            <p:ph idx="1" type="body"/>
          </p:nvPr>
        </p:nvSpPr>
        <p:spPr>
          <a:xfrm>
            <a:off x="459475" y="1644400"/>
            <a:ext cx="5517600" cy="4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Understanding data resilience principles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Core components and frameworks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Architecture and strategy design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Testing and improvement methods</a:t>
            </a:r>
            <a:endParaRPr b="0" sz="2400"/>
          </a:p>
        </p:txBody>
      </p:sp>
      <p:sp>
        <p:nvSpPr>
          <p:cNvPr id="183" name="Google Shape;183;g38de31123fd_0_1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84" name="Google Shape;184;g38de31123fd_0_1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g38de31123fd_0_15"/>
          <p:cNvSpPr txBox="1"/>
          <p:nvPr>
            <p:ph idx="1" type="body"/>
          </p:nvPr>
        </p:nvSpPr>
        <p:spPr>
          <a:xfrm>
            <a:off x="5884400" y="1644400"/>
            <a:ext cx="6056100" cy="41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Define data resilience and its purpose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Explain strategic data protection layers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Align data resilience with continuity planning</a:t>
            </a:r>
            <a:endParaRPr b="0"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lang="en-US" sz="2400"/>
              <a:t>Understand how data resilience marries cybersecurity and business continuity</a:t>
            </a:r>
            <a:endParaRPr b="0" sz="2400"/>
          </a:p>
        </p:txBody>
      </p:sp>
      <p:sp>
        <p:nvSpPr>
          <p:cNvPr id="186" name="Google Shape;186;g38de31123fd_0_15"/>
          <p:cNvSpPr txBox="1"/>
          <p:nvPr>
            <p:ph type="title"/>
          </p:nvPr>
        </p:nvSpPr>
        <p:spPr>
          <a:xfrm>
            <a:off x="5884400" y="723225"/>
            <a:ext cx="5023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CLASS OBJECTIVES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de31123fd_0_43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78" name="Google Shape;478;g38de31123fd_0_43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g38de31123fd_0_437"/>
          <p:cNvSpPr/>
          <p:nvPr/>
        </p:nvSpPr>
        <p:spPr>
          <a:xfrm>
            <a:off x="440076" y="375951"/>
            <a:ext cx="6279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631"/>
              <a:buFont typeface="Nunito Sans"/>
              <a:buNone/>
            </a:pPr>
            <a:r>
              <a:rPr i="0" lang="en-US" sz="3630" u="none" cap="none" strike="noStrike">
                <a:solidFill>
                  <a:srgbClr val="D1282E"/>
                </a:solidFill>
              </a:rPr>
              <a:t>Why Cyber Resilience Matters</a:t>
            </a:r>
            <a:endParaRPr i="0" sz="3630" u="none" cap="none" strike="noStrike"/>
          </a:p>
        </p:txBody>
      </p:sp>
      <p:sp>
        <p:nvSpPr>
          <p:cNvPr id="480" name="Google Shape;480;g38de31123fd_0_437"/>
          <p:cNvSpPr/>
          <p:nvPr/>
        </p:nvSpPr>
        <p:spPr>
          <a:xfrm>
            <a:off x="440076" y="1141494"/>
            <a:ext cx="64785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5"/>
              <a:buFont typeface="Inter"/>
              <a:buNone/>
            </a:pPr>
            <a:r>
              <a:rPr i="0" lang="en-US" sz="1424" u="none" cap="none" strike="noStrike">
                <a:solidFill>
                  <a:srgbClr val="002060"/>
                </a:solidFill>
              </a:rPr>
              <a:t>Cyber threats now represent a primary organizational risk, requiring comprehensive strategic approaches that extend beyond traditional security measures.</a:t>
            </a:r>
            <a:endParaRPr i="0" sz="1424" u="none" cap="none" strike="noStrike"/>
          </a:p>
        </p:txBody>
      </p:sp>
      <p:sp>
        <p:nvSpPr>
          <p:cNvPr id="481" name="Google Shape;481;g38de31123fd_0_437"/>
          <p:cNvSpPr/>
          <p:nvPr/>
        </p:nvSpPr>
        <p:spPr>
          <a:xfrm>
            <a:off x="440076" y="2199246"/>
            <a:ext cx="64785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5"/>
              <a:buFont typeface="Inter"/>
              <a:buNone/>
            </a:pPr>
            <a:r>
              <a:rPr b="1" i="0" lang="en-US" sz="1424" u="none" cap="none" strike="noStrike">
                <a:solidFill>
                  <a:srgbClr val="002060"/>
                </a:solidFill>
              </a:rPr>
              <a:t>Business Impact:</a:t>
            </a:r>
            <a:r>
              <a:rPr i="0" lang="en-US" sz="1424" u="none" cap="none" strike="noStrike">
                <a:solidFill>
                  <a:srgbClr val="002060"/>
                </a:solidFill>
              </a:rPr>
              <a:t> Cyber incidents can halt operations, damage reputation, and create regulatory exposure</a:t>
            </a:r>
            <a:endParaRPr i="0" sz="1424" u="none" cap="none" strike="noStrike"/>
          </a:p>
        </p:txBody>
      </p:sp>
      <p:sp>
        <p:nvSpPr>
          <p:cNvPr id="482" name="Google Shape;482;g38de31123fd_0_437"/>
          <p:cNvSpPr/>
          <p:nvPr/>
        </p:nvSpPr>
        <p:spPr>
          <a:xfrm>
            <a:off x="440076" y="2857974"/>
            <a:ext cx="64785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5"/>
              <a:buFont typeface="Inter"/>
              <a:buNone/>
            </a:pPr>
            <a:r>
              <a:rPr b="1" i="0" lang="en-US" sz="1424" u="none" cap="none" strike="noStrike">
                <a:solidFill>
                  <a:srgbClr val="002060"/>
                </a:solidFill>
              </a:rPr>
              <a:t>Traditional Limitations:</a:t>
            </a:r>
            <a:r>
              <a:rPr i="0" lang="en-US" sz="1424" u="none" cap="none" strike="noStrike">
                <a:solidFill>
                  <a:srgbClr val="002060"/>
                </a:solidFill>
              </a:rPr>
              <a:t> Security alone cannot guarantee uptime, data integrity, or stakeholder confidence</a:t>
            </a:r>
            <a:endParaRPr i="0" sz="1424" u="none" cap="none" strike="noStrike"/>
          </a:p>
        </p:txBody>
      </p:sp>
      <p:sp>
        <p:nvSpPr>
          <p:cNvPr id="483" name="Google Shape;483;g38de31123fd_0_437"/>
          <p:cNvSpPr/>
          <p:nvPr/>
        </p:nvSpPr>
        <p:spPr>
          <a:xfrm>
            <a:off x="440076" y="3516701"/>
            <a:ext cx="64785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5"/>
              <a:buFont typeface="Inter"/>
              <a:buNone/>
            </a:pPr>
            <a:r>
              <a:rPr b="1" i="0" lang="en-US" sz="1424" u="none" cap="none" strike="noStrike">
                <a:solidFill>
                  <a:srgbClr val="002060"/>
                </a:solidFill>
              </a:rPr>
              <a:t>Strategic Advantage:</a:t>
            </a:r>
            <a:r>
              <a:rPr i="0" lang="en-US" sz="1424" u="none" cap="none" strike="noStrike">
                <a:solidFill>
                  <a:srgbClr val="002060"/>
                </a:solidFill>
              </a:rPr>
              <a:t> Resilience builds organizational agility and competitive differentiation</a:t>
            </a:r>
            <a:endParaRPr i="0" sz="1424" u="none" cap="none" strike="noStrike"/>
          </a:p>
        </p:txBody>
      </p:sp>
      <p:sp>
        <p:nvSpPr>
          <p:cNvPr id="484" name="Google Shape;484;g38de31123fd_0_437"/>
          <p:cNvSpPr/>
          <p:nvPr/>
        </p:nvSpPr>
        <p:spPr>
          <a:xfrm>
            <a:off x="440076" y="4175429"/>
            <a:ext cx="64785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5"/>
              <a:buFont typeface="Inter"/>
              <a:buNone/>
            </a:pPr>
            <a:r>
              <a:rPr b="1" i="0" lang="en-US" sz="1424" u="none" cap="none" strike="noStrike">
                <a:solidFill>
                  <a:srgbClr val="002060"/>
                </a:solidFill>
              </a:rPr>
              <a:t>Regulatory Compliance:</a:t>
            </a:r>
            <a:r>
              <a:rPr i="0" lang="en-US" sz="1424" u="none" cap="none" strike="noStrike">
                <a:solidFill>
                  <a:srgbClr val="002060"/>
                </a:solidFill>
              </a:rPr>
              <a:t> Growing requirements for cyber resilience planning and reporting</a:t>
            </a:r>
            <a:endParaRPr i="0" sz="1424" u="none" cap="none" strike="noStrike"/>
          </a:p>
        </p:txBody>
      </p:sp>
      <p:sp>
        <p:nvSpPr>
          <p:cNvPr id="485" name="Google Shape;485;g38de31123fd_0_437"/>
          <p:cNvSpPr/>
          <p:nvPr/>
        </p:nvSpPr>
        <p:spPr>
          <a:xfrm>
            <a:off x="440076" y="4834157"/>
            <a:ext cx="64785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5"/>
              <a:buFont typeface="Inter"/>
              <a:buNone/>
            </a:pPr>
            <a:r>
              <a:rPr b="1" i="0" lang="en-US" sz="1424" u="none" cap="none" strike="noStrike">
                <a:solidFill>
                  <a:srgbClr val="002060"/>
                </a:solidFill>
              </a:rPr>
              <a:t>Stakeholder Confidence:</a:t>
            </a:r>
            <a:r>
              <a:rPr i="0" lang="en-US" sz="1424" u="none" cap="none" strike="noStrike">
                <a:solidFill>
                  <a:srgbClr val="002060"/>
                </a:solidFill>
              </a:rPr>
              <a:t> Demonstrable resilience capabilities enhance investor and customer trust</a:t>
            </a:r>
            <a:endParaRPr i="0" sz="1424" u="none" cap="none" strike="noStrike"/>
          </a:p>
        </p:txBody>
      </p:sp>
      <p:sp>
        <p:nvSpPr>
          <p:cNvPr id="486" name="Google Shape;486;g38de31123fd_0_437"/>
          <p:cNvSpPr/>
          <p:nvPr/>
        </p:nvSpPr>
        <p:spPr>
          <a:xfrm>
            <a:off x="440076" y="5594994"/>
            <a:ext cx="64785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25"/>
              <a:buFont typeface="Inter"/>
              <a:buNone/>
            </a:pPr>
            <a:r>
              <a:rPr i="0" lang="en-US" sz="1424" u="none" cap="none" strike="noStrike">
                <a:solidFill>
                  <a:srgbClr val="002060"/>
                </a:solidFill>
              </a:rPr>
              <a:t>Organizations with mature cyber resilience programs experience faster recovery times and reduced business impact from security incidents.</a:t>
            </a:r>
            <a:endParaRPr i="0" sz="1424" u="none" cap="none" strike="noStrike"/>
          </a:p>
        </p:txBody>
      </p:sp>
      <p:pic>
        <p:nvPicPr>
          <p:cNvPr descr="preencoded.png" id="487" name="Google Shape;487;g38de31123fd_0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847" y="1366152"/>
            <a:ext cx="4125724" cy="412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8de31123fd_0_45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494" name="Google Shape;494;g38de31123fd_0_45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g38de31123fd_0_452"/>
          <p:cNvSpPr/>
          <p:nvPr/>
        </p:nvSpPr>
        <p:spPr>
          <a:xfrm>
            <a:off x="154450" y="238375"/>
            <a:ext cx="8377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18"/>
              <a:buFont typeface="Nunito Sans"/>
              <a:buNone/>
            </a:pPr>
            <a:r>
              <a:rPr i="0" lang="en-US" sz="3517" u="none" cap="none" strike="noStrike">
                <a:solidFill>
                  <a:srgbClr val="D1282E"/>
                </a:solidFill>
              </a:rPr>
              <a:t>Core Components of Cyber Resilience</a:t>
            </a:r>
            <a:endParaRPr i="0" sz="3517" u="none" cap="none" strike="noStrike"/>
          </a:p>
        </p:txBody>
      </p:sp>
      <p:sp>
        <p:nvSpPr>
          <p:cNvPr id="496" name="Google Shape;496;g38de31123fd_0_452"/>
          <p:cNvSpPr/>
          <p:nvPr/>
        </p:nvSpPr>
        <p:spPr>
          <a:xfrm>
            <a:off x="154451" y="1163889"/>
            <a:ext cx="11765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0"/>
              <a:buFont typeface="Inter"/>
              <a:buNone/>
            </a:pPr>
            <a:r>
              <a:rPr i="0" lang="en-US" sz="1380" u="none" cap="none" strike="noStrike">
                <a:solidFill>
                  <a:srgbClr val="002060"/>
                </a:solidFill>
              </a:rPr>
              <a:t>Comprehensive cyber resilience encompasses integrated capabilities across prevention, detection, response, and recovery domains.</a:t>
            </a:r>
            <a:endParaRPr i="0" sz="1380" u="none" cap="none" strike="noStrike"/>
          </a:p>
        </p:txBody>
      </p:sp>
      <p:sp>
        <p:nvSpPr>
          <p:cNvPr id="497" name="Google Shape;497;g38de31123fd_0_452"/>
          <p:cNvSpPr/>
          <p:nvPr/>
        </p:nvSpPr>
        <p:spPr>
          <a:xfrm>
            <a:off x="154451" y="1655912"/>
            <a:ext cx="5792700" cy="1776300"/>
          </a:xfrm>
          <a:prstGeom prst="roundRect">
            <a:avLst>
              <a:gd fmla="val 4271" name="adj"/>
            </a:avLst>
          </a:prstGeom>
          <a:solidFill>
            <a:srgbClr val="F6D5D5"/>
          </a:solidFill>
          <a:ln cap="flat" cmpd="sng" w="8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38de31123fd_0_452"/>
          <p:cNvSpPr/>
          <p:nvPr/>
        </p:nvSpPr>
        <p:spPr>
          <a:xfrm>
            <a:off x="341822" y="1843284"/>
            <a:ext cx="541800" cy="541800"/>
          </a:xfrm>
          <a:prstGeom prst="roundRect">
            <a:avLst>
              <a:gd fmla="val 15030800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38de31123fd_0_452"/>
          <p:cNvSpPr/>
          <p:nvPr/>
        </p:nvSpPr>
        <p:spPr>
          <a:xfrm>
            <a:off x="341822" y="2565626"/>
            <a:ext cx="2257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37"/>
              <a:buFont typeface="Nunito Sans"/>
              <a:buNone/>
            </a:pPr>
            <a:r>
              <a:rPr i="0" lang="en-US" sz="1736" u="none" cap="none" strike="noStrike">
                <a:solidFill>
                  <a:srgbClr val="002060"/>
                </a:solidFill>
              </a:rPr>
              <a:t>Threat Prevention</a:t>
            </a:r>
            <a:endParaRPr i="0" sz="1736" u="none" cap="none" strike="noStrike"/>
          </a:p>
        </p:txBody>
      </p:sp>
      <p:sp>
        <p:nvSpPr>
          <p:cNvPr id="500" name="Google Shape;500;g38de31123fd_0_452"/>
          <p:cNvSpPr/>
          <p:nvPr/>
        </p:nvSpPr>
        <p:spPr>
          <a:xfrm>
            <a:off x="341822" y="2956064"/>
            <a:ext cx="5418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0"/>
              <a:buFont typeface="Inter"/>
              <a:buNone/>
            </a:pPr>
            <a:r>
              <a:rPr i="0" lang="en-US" sz="1380" u="none" cap="none" strike="noStrike">
                <a:solidFill>
                  <a:srgbClr val="002060"/>
                </a:solidFill>
              </a:rPr>
              <a:t>Proactive security controls and risk mitigation measures</a:t>
            </a:r>
            <a:endParaRPr i="0" sz="1380" u="none" cap="none" strike="noStrike"/>
          </a:p>
        </p:txBody>
      </p:sp>
      <p:sp>
        <p:nvSpPr>
          <p:cNvPr id="501" name="Google Shape;501;g38de31123fd_0_452"/>
          <p:cNvSpPr/>
          <p:nvPr/>
        </p:nvSpPr>
        <p:spPr>
          <a:xfrm>
            <a:off x="6127663" y="1655912"/>
            <a:ext cx="5792700" cy="1776300"/>
          </a:xfrm>
          <a:prstGeom prst="roundRect">
            <a:avLst>
              <a:gd fmla="val 4271" name="adj"/>
            </a:avLst>
          </a:prstGeom>
          <a:solidFill>
            <a:srgbClr val="F6D5D5"/>
          </a:solidFill>
          <a:ln cap="flat" cmpd="sng" w="8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38de31123fd_0_452"/>
          <p:cNvSpPr/>
          <p:nvPr/>
        </p:nvSpPr>
        <p:spPr>
          <a:xfrm>
            <a:off x="6315036" y="1843284"/>
            <a:ext cx="541800" cy="541800"/>
          </a:xfrm>
          <a:prstGeom prst="roundRect">
            <a:avLst>
              <a:gd fmla="val 15030800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38de31123fd_0_452"/>
          <p:cNvSpPr/>
          <p:nvPr/>
        </p:nvSpPr>
        <p:spPr>
          <a:xfrm>
            <a:off x="6315036" y="2565626"/>
            <a:ext cx="23430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37"/>
              <a:buFont typeface="Nunito Sans"/>
              <a:buNone/>
            </a:pPr>
            <a:r>
              <a:rPr i="0" lang="en-US" sz="1736" u="none" cap="none" strike="noStrike">
                <a:solidFill>
                  <a:srgbClr val="002060"/>
                </a:solidFill>
              </a:rPr>
              <a:t>Detection &amp; Monitoring</a:t>
            </a:r>
            <a:endParaRPr i="0" sz="1736" u="none" cap="none" strike="noStrike"/>
          </a:p>
        </p:txBody>
      </p:sp>
      <p:sp>
        <p:nvSpPr>
          <p:cNvPr id="504" name="Google Shape;504;g38de31123fd_0_452"/>
          <p:cNvSpPr/>
          <p:nvPr/>
        </p:nvSpPr>
        <p:spPr>
          <a:xfrm>
            <a:off x="6315036" y="2956064"/>
            <a:ext cx="5418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0"/>
              <a:buFont typeface="Inter"/>
              <a:buNone/>
            </a:pPr>
            <a:r>
              <a:rPr i="0" lang="en-US" sz="1380" u="none" cap="none" strike="noStrike">
                <a:solidFill>
                  <a:srgbClr val="002060"/>
                </a:solidFill>
              </a:rPr>
              <a:t>Continuous surveillance and threat intelligence capabilities</a:t>
            </a:r>
            <a:endParaRPr i="0" sz="1380" u="none" cap="none" strike="noStrike"/>
          </a:p>
        </p:txBody>
      </p:sp>
      <p:sp>
        <p:nvSpPr>
          <p:cNvPr id="505" name="Google Shape;505;g38de31123fd_0_452"/>
          <p:cNvSpPr/>
          <p:nvPr/>
        </p:nvSpPr>
        <p:spPr>
          <a:xfrm>
            <a:off x="154451" y="3612872"/>
            <a:ext cx="5792700" cy="1776300"/>
          </a:xfrm>
          <a:prstGeom prst="roundRect">
            <a:avLst>
              <a:gd fmla="val 4271" name="adj"/>
            </a:avLst>
          </a:prstGeom>
          <a:solidFill>
            <a:srgbClr val="F6D5D5"/>
          </a:solidFill>
          <a:ln cap="flat" cmpd="sng" w="8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38de31123fd_0_452"/>
          <p:cNvSpPr/>
          <p:nvPr/>
        </p:nvSpPr>
        <p:spPr>
          <a:xfrm>
            <a:off x="341822" y="3800244"/>
            <a:ext cx="541800" cy="541800"/>
          </a:xfrm>
          <a:prstGeom prst="roundRect">
            <a:avLst>
              <a:gd fmla="val 15030800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38de31123fd_0_452"/>
          <p:cNvSpPr/>
          <p:nvPr/>
        </p:nvSpPr>
        <p:spPr>
          <a:xfrm>
            <a:off x="341822" y="4522586"/>
            <a:ext cx="2257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37"/>
              <a:buFont typeface="Nunito Sans"/>
              <a:buNone/>
            </a:pPr>
            <a:r>
              <a:rPr i="0" lang="en-US" sz="1736" u="none" cap="none" strike="noStrike">
                <a:solidFill>
                  <a:srgbClr val="002060"/>
                </a:solidFill>
              </a:rPr>
              <a:t>Response Planning</a:t>
            </a:r>
            <a:endParaRPr i="0" sz="1736" u="none" cap="none" strike="noStrike"/>
          </a:p>
        </p:txBody>
      </p:sp>
      <p:sp>
        <p:nvSpPr>
          <p:cNvPr id="508" name="Google Shape;508;g38de31123fd_0_452"/>
          <p:cNvSpPr/>
          <p:nvPr/>
        </p:nvSpPr>
        <p:spPr>
          <a:xfrm>
            <a:off x="341822" y="4913023"/>
            <a:ext cx="5418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0"/>
              <a:buFont typeface="Inter"/>
              <a:buNone/>
            </a:pPr>
            <a:r>
              <a:rPr i="0" lang="en-US" sz="1380" u="none" cap="none" strike="noStrike">
                <a:solidFill>
                  <a:srgbClr val="002060"/>
                </a:solidFill>
              </a:rPr>
              <a:t>Coordinated incident response and containment procedures</a:t>
            </a:r>
            <a:endParaRPr i="0" sz="1380" u="none" cap="none" strike="noStrike"/>
          </a:p>
        </p:txBody>
      </p:sp>
      <p:sp>
        <p:nvSpPr>
          <p:cNvPr id="509" name="Google Shape;509;g38de31123fd_0_452"/>
          <p:cNvSpPr/>
          <p:nvPr/>
        </p:nvSpPr>
        <p:spPr>
          <a:xfrm>
            <a:off x="6127663" y="3612872"/>
            <a:ext cx="5792700" cy="1776300"/>
          </a:xfrm>
          <a:prstGeom prst="roundRect">
            <a:avLst>
              <a:gd fmla="val 4271" name="adj"/>
            </a:avLst>
          </a:prstGeom>
          <a:solidFill>
            <a:srgbClr val="F6D5D5"/>
          </a:solidFill>
          <a:ln cap="flat" cmpd="sng" w="8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8de31123fd_0_452"/>
          <p:cNvSpPr/>
          <p:nvPr/>
        </p:nvSpPr>
        <p:spPr>
          <a:xfrm>
            <a:off x="6315036" y="3800244"/>
            <a:ext cx="541800" cy="541800"/>
          </a:xfrm>
          <a:prstGeom prst="roundRect">
            <a:avLst>
              <a:gd fmla="val 15030800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8de31123fd_0_452"/>
          <p:cNvSpPr/>
          <p:nvPr/>
        </p:nvSpPr>
        <p:spPr>
          <a:xfrm>
            <a:off x="6315036" y="4522586"/>
            <a:ext cx="2257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37"/>
              <a:buFont typeface="Nunito Sans"/>
              <a:buNone/>
            </a:pPr>
            <a:r>
              <a:rPr i="0" lang="en-US" sz="1736" u="none" cap="none" strike="noStrike">
                <a:solidFill>
                  <a:srgbClr val="002060"/>
                </a:solidFill>
              </a:rPr>
              <a:t>Recovery Operations</a:t>
            </a:r>
            <a:endParaRPr i="0" sz="1736" u="none" cap="none" strike="noStrike"/>
          </a:p>
        </p:txBody>
      </p:sp>
      <p:sp>
        <p:nvSpPr>
          <p:cNvPr id="512" name="Google Shape;512;g38de31123fd_0_452"/>
          <p:cNvSpPr/>
          <p:nvPr/>
        </p:nvSpPr>
        <p:spPr>
          <a:xfrm>
            <a:off x="6315036" y="4913023"/>
            <a:ext cx="54180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0"/>
              <a:buFont typeface="Inter"/>
              <a:buNone/>
            </a:pPr>
            <a:r>
              <a:rPr i="0" lang="en-US" sz="1380" u="none" cap="none" strike="noStrike">
                <a:solidFill>
                  <a:srgbClr val="002060"/>
                </a:solidFill>
              </a:rPr>
              <a:t>Systematic restoration and business continuity processes</a:t>
            </a:r>
            <a:endParaRPr i="0" sz="1380" u="none" cap="none" strike="noStrike"/>
          </a:p>
        </p:txBody>
      </p:sp>
      <p:sp>
        <p:nvSpPr>
          <p:cNvPr id="513" name="Google Shape;513;g38de31123fd_0_452"/>
          <p:cNvSpPr/>
          <p:nvPr/>
        </p:nvSpPr>
        <p:spPr>
          <a:xfrm>
            <a:off x="154451" y="5592419"/>
            <a:ext cx="11765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516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80"/>
              <a:buFont typeface="Inter"/>
              <a:buNone/>
            </a:pPr>
            <a:r>
              <a:rPr i="0" lang="en-US" sz="1380" u="none" cap="none" strike="noStrike">
                <a:solidFill>
                  <a:srgbClr val="002060"/>
                </a:solidFill>
              </a:rPr>
              <a:t>These components work synergistically to create comprehensive organizational protection and operational sustainability during cyber incidents.</a:t>
            </a:r>
            <a:endParaRPr i="0" sz="1380" u="none" cap="none" strike="noStrik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8de31123fd_0_477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20" name="Google Shape;520;g38de31123fd_0_477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1" name="Google Shape;521;g38de31123fd_0_477"/>
          <p:cNvSpPr/>
          <p:nvPr/>
        </p:nvSpPr>
        <p:spPr>
          <a:xfrm>
            <a:off x="238525" y="196050"/>
            <a:ext cx="115239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32"/>
              <a:buFont typeface="Nunito Sans"/>
              <a:buNone/>
            </a:pPr>
            <a:r>
              <a:rPr i="0" lang="en-US" sz="3931" u="none" cap="none" strike="noStrike">
                <a:solidFill>
                  <a:srgbClr val="D1282E"/>
                </a:solidFill>
              </a:rPr>
              <a:t>Frameworks and Standards Supporting Cyber Resilience</a:t>
            </a:r>
            <a:endParaRPr i="0" sz="3931" u="none" cap="none" strike="noStrike"/>
          </a:p>
        </p:txBody>
      </p:sp>
      <p:sp>
        <p:nvSpPr>
          <p:cNvPr id="522" name="Google Shape;522;g38de31123fd_0_477"/>
          <p:cNvSpPr/>
          <p:nvPr/>
        </p:nvSpPr>
        <p:spPr>
          <a:xfrm>
            <a:off x="238525" y="1849301"/>
            <a:ext cx="115239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Font typeface="Inter"/>
              <a:buNone/>
            </a:pPr>
            <a:r>
              <a:rPr i="0" lang="en-US" sz="1546" u="none" cap="none" strike="noStrike">
                <a:solidFill>
                  <a:srgbClr val="002060"/>
                </a:solidFill>
              </a:rPr>
              <a:t>Industry standards provide structured approaches for developing and measuring cyber resilience capabilities across organizational contexts.</a:t>
            </a:r>
            <a:endParaRPr i="0" sz="1546" u="none" cap="none" strike="noStrike"/>
          </a:p>
        </p:txBody>
      </p:sp>
      <p:sp>
        <p:nvSpPr>
          <p:cNvPr id="523" name="Google Shape;523;g38de31123fd_0_477"/>
          <p:cNvSpPr/>
          <p:nvPr/>
        </p:nvSpPr>
        <p:spPr>
          <a:xfrm>
            <a:off x="238525" y="2716006"/>
            <a:ext cx="3707400" cy="2483700"/>
          </a:xfrm>
          <a:prstGeom prst="roundRect">
            <a:avLst>
              <a:gd fmla="val 3389" name="adj"/>
            </a:avLst>
          </a:prstGeom>
          <a:solidFill>
            <a:srgbClr val="FFFFFF"/>
          </a:solidFill>
          <a:ln cap="flat" cmpd="sng" w="269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775" lIns="80775" spcFirstLastPara="1" rIns="80775" wrap="square" tIns="80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8de31123fd_0_477"/>
          <p:cNvSpPr/>
          <p:nvPr/>
        </p:nvSpPr>
        <p:spPr>
          <a:xfrm>
            <a:off x="465852" y="2943333"/>
            <a:ext cx="32532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44"/>
              <a:buFont typeface="Nunito Sans"/>
              <a:buNone/>
            </a:pPr>
            <a:r>
              <a:rPr i="0" lang="en-US" sz="1943" u="none" cap="none" strike="noStrike">
                <a:solidFill>
                  <a:srgbClr val="002060"/>
                </a:solidFill>
              </a:rPr>
              <a:t>NIST Cybersecurity Framework (CSF) 2.0</a:t>
            </a:r>
            <a:endParaRPr i="0" sz="1943" u="none" cap="none" strike="noStrike"/>
          </a:p>
        </p:txBody>
      </p:sp>
      <p:sp>
        <p:nvSpPr>
          <p:cNvPr id="525" name="Google Shape;525;g38de31123fd_0_477"/>
          <p:cNvSpPr/>
          <p:nvPr/>
        </p:nvSpPr>
        <p:spPr>
          <a:xfrm>
            <a:off x="465852" y="3689695"/>
            <a:ext cx="3253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Font typeface="Inter"/>
              <a:buNone/>
            </a:pPr>
            <a:r>
              <a:rPr i="0" lang="en-US" sz="1546" u="none" cap="none" strike="noStrike">
                <a:solidFill>
                  <a:srgbClr val="002060"/>
                </a:solidFill>
              </a:rPr>
              <a:t>Six core functions: Govern, Identify, Protect, Detect, Respond, and Recover, with enhanced governance focus</a:t>
            </a:r>
            <a:endParaRPr i="0" sz="1546" u="none" cap="none" strike="noStrike"/>
          </a:p>
        </p:txBody>
      </p:sp>
      <p:sp>
        <p:nvSpPr>
          <p:cNvPr id="526" name="Google Shape;526;g38de31123fd_0_477"/>
          <p:cNvSpPr/>
          <p:nvPr/>
        </p:nvSpPr>
        <p:spPr>
          <a:xfrm>
            <a:off x="4146539" y="2716006"/>
            <a:ext cx="3707400" cy="2483700"/>
          </a:xfrm>
          <a:prstGeom prst="roundRect">
            <a:avLst>
              <a:gd fmla="val 3389" name="adj"/>
            </a:avLst>
          </a:prstGeom>
          <a:solidFill>
            <a:srgbClr val="FFFFFF"/>
          </a:solidFill>
          <a:ln cap="flat" cmpd="sng" w="269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775" lIns="80775" spcFirstLastPara="1" rIns="80775" wrap="square" tIns="80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8de31123fd_0_477"/>
          <p:cNvSpPr/>
          <p:nvPr/>
        </p:nvSpPr>
        <p:spPr>
          <a:xfrm>
            <a:off x="4373867" y="2943333"/>
            <a:ext cx="3000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44"/>
              <a:buFont typeface="Nunito Sans"/>
              <a:buNone/>
            </a:pPr>
            <a:r>
              <a:rPr i="0" lang="en-US" sz="1943" u="none" cap="none" strike="noStrike">
                <a:solidFill>
                  <a:srgbClr val="002060"/>
                </a:solidFill>
              </a:rPr>
              <a:t>ISO 27001 and ISO 22301</a:t>
            </a:r>
            <a:endParaRPr i="0" sz="1943" u="none" cap="none" strike="noStrike"/>
          </a:p>
        </p:txBody>
      </p:sp>
      <p:sp>
        <p:nvSpPr>
          <p:cNvPr id="528" name="Google Shape;528;g38de31123fd_0_477"/>
          <p:cNvSpPr/>
          <p:nvPr/>
        </p:nvSpPr>
        <p:spPr>
          <a:xfrm>
            <a:off x="4373867" y="3376633"/>
            <a:ext cx="32532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Font typeface="Inter"/>
              <a:buNone/>
            </a:pPr>
            <a:r>
              <a:rPr i="0" lang="en-US" sz="1546" u="none" cap="none" strike="noStrike">
                <a:solidFill>
                  <a:srgbClr val="002060"/>
                </a:solidFill>
              </a:rPr>
              <a:t>Information security management systems integrated with business continuity standards</a:t>
            </a:r>
            <a:endParaRPr i="0" sz="1546" u="none" cap="none" strike="noStrike"/>
          </a:p>
        </p:txBody>
      </p:sp>
      <p:sp>
        <p:nvSpPr>
          <p:cNvPr id="529" name="Google Shape;529;g38de31123fd_0_477"/>
          <p:cNvSpPr/>
          <p:nvPr/>
        </p:nvSpPr>
        <p:spPr>
          <a:xfrm>
            <a:off x="8054553" y="2716006"/>
            <a:ext cx="3707400" cy="2483700"/>
          </a:xfrm>
          <a:prstGeom prst="roundRect">
            <a:avLst>
              <a:gd fmla="val 3389" name="adj"/>
            </a:avLst>
          </a:prstGeom>
          <a:solidFill>
            <a:srgbClr val="FFFFFF"/>
          </a:solidFill>
          <a:ln cap="flat" cmpd="sng" w="269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775" lIns="80775" spcFirstLastPara="1" rIns="80775" wrap="square" tIns="80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8de31123fd_0_477"/>
          <p:cNvSpPr/>
          <p:nvPr/>
        </p:nvSpPr>
        <p:spPr>
          <a:xfrm>
            <a:off x="8281874" y="2972726"/>
            <a:ext cx="325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44"/>
              <a:buFont typeface="Nunito Sans"/>
              <a:buNone/>
            </a:pPr>
            <a:r>
              <a:rPr i="0" lang="en-US" sz="1943" u="none" cap="none" strike="noStrike">
                <a:solidFill>
                  <a:srgbClr val="002060"/>
                </a:solidFill>
              </a:rPr>
              <a:t>DRI Professional Practices</a:t>
            </a:r>
            <a:endParaRPr i="0" sz="1943" u="none" cap="none" strike="noStrike"/>
          </a:p>
        </p:txBody>
      </p:sp>
      <p:sp>
        <p:nvSpPr>
          <p:cNvPr id="531" name="Google Shape;531;g38de31123fd_0_477"/>
          <p:cNvSpPr/>
          <p:nvPr/>
        </p:nvSpPr>
        <p:spPr>
          <a:xfrm>
            <a:off x="8281880" y="3376633"/>
            <a:ext cx="32532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Font typeface="Inter"/>
              <a:buNone/>
            </a:pPr>
            <a:r>
              <a:rPr i="0" lang="en-US" sz="1546" u="none" cap="none" strike="noStrike">
                <a:solidFill>
                  <a:srgbClr val="002060"/>
                </a:solidFill>
              </a:rPr>
              <a:t>Business continuity methodologies adapted for cyber resilience integration</a:t>
            </a:r>
            <a:endParaRPr i="0" sz="1546" u="none" cap="none" strike="noStrike"/>
          </a:p>
        </p:txBody>
      </p:sp>
      <p:sp>
        <p:nvSpPr>
          <p:cNvPr id="532" name="Google Shape;532;g38de31123fd_0_477"/>
          <p:cNvSpPr/>
          <p:nvPr/>
        </p:nvSpPr>
        <p:spPr>
          <a:xfrm>
            <a:off x="238525" y="5424998"/>
            <a:ext cx="115239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46"/>
              <a:buFont typeface="Inter"/>
              <a:buNone/>
            </a:pPr>
            <a:r>
              <a:rPr i="0" lang="en-US" sz="1546" u="none" cap="none" strike="noStrike">
                <a:solidFill>
                  <a:srgbClr val="002060"/>
                </a:solidFill>
              </a:rPr>
              <a:t>Framework integration improves alignment with standards including CIS Controls, ISO 27001, and NIST 800-53, enhancing organizational maturity, auditability, and interoperability across security domains.</a:t>
            </a:r>
            <a:endParaRPr i="0" sz="1546" u="none" cap="none" strike="noStrik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8de31123fd_0_49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39" name="Google Shape;539;g38de31123fd_0_49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540" name="Google Shape;540;g38de31123fd_0_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250" y="976750"/>
            <a:ext cx="3891175" cy="38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38de31123fd_0_495"/>
          <p:cNvSpPr/>
          <p:nvPr/>
        </p:nvSpPr>
        <p:spPr>
          <a:xfrm>
            <a:off x="4616298" y="235975"/>
            <a:ext cx="7134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540"/>
              <a:buFont typeface="Nunito Sans"/>
              <a:buNone/>
            </a:pPr>
            <a:r>
              <a:rPr i="0" lang="en-US" sz="3539" u="none" cap="none" strike="noStrike">
                <a:solidFill>
                  <a:srgbClr val="D1282E"/>
                </a:solidFill>
              </a:rPr>
              <a:t>Integrating Cybersecurity and Business Continuity</a:t>
            </a:r>
            <a:endParaRPr i="0" sz="3539" u="none" cap="none" strike="noStrike"/>
          </a:p>
        </p:txBody>
      </p:sp>
      <p:sp>
        <p:nvSpPr>
          <p:cNvPr id="542" name="Google Shape;542;g38de31123fd_0_495"/>
          <p:cNvSpPr/>
          <p:nvPr/>
        </p:nvSpPr>
        <p:spPr>
          <a:xfrm>
            <a:off x="4616298" y="1546772"/>
            <a:ext cx="7134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i="0" lang="en-US" sz="1379" u="none" cap="none" strike="noStrike">
                <a:solidFill>
                  <a:srgbClr val="002060"/>
                </a:solidFill>
              </a:rPr>
              <a:t>Successful cyber resilience requires seamless integration between cybersecurity protective measures and business continuity operational capabilities.</a:t>
            </a:r>
            <a:endParaRPr i="0" sz="1379" u="none" cap="none" strike="noStrike"/>
          </a:p>
        </p:txBody>
      </p:sp>
      <p:sp>
        <p:nvSpPr>
          <p:cNvPr id="543" name="Google Shape;543;g38de31123fd_0_495"/>
          <p:cNvSpPr/>
          <p:nvPr/>
        </p:nvSpPr>
        <p:spPr>
          <a:xfrm>
            <a:off x="4616298" y="2288043"/>
            <a:ext cx="7134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b="1" i="0" lang="en-US" sz="1379" u="none" cap="none" strike="noStrike">
                <a:solidFill>
                  <a:srgbClr val="002060"/>
                </a:solidFill>
              </a:rPr>
              <a:t>Complementary Functions:</a:t>
            </a:r>
            <a:r>
              <a:rPr i="0" lang="en-US" sz="1379" u="none" cap="none" strike="noStrike">
                <a:solidFill>
                  <a:srgbClr val="002060"/>
                </a:solidFill>
              </a:rPr>
              <a:t> Cybersecurity protects data integrity and system availability; continuity ensures sustained operations during disruptions</a:t>
            </a:r>
            <a:endParaRPr i="0" sz="1379" u="none" cap="none" strike="noStrike"/>
          </a:p>
        </p:txBody>
      </p:sp>
      <p:sp>
        <p:nvSpPr>
          <p:cNvPr id="544" name="Google Shape;544;g38de31123fd_0_495"/>
          <p:cNvSpPr/>
          <p:nvPr/>
        </p:nvSpPr>
        <p:spPr>
          <a:xfrm>
            <a:off x="4616298" y="2929922"/>
            <a:ext cx="7134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b="1" i="0" lang="en-US" sz="1379" u="none" cap="none" strike="noStrike">
                <a:solidFill>
                  <a:srgbClr val="002060"/>
                </a:solidFill>
              </a:rPr>
              <a:t>Coordinated Response:</a:t>
            </a:r>
            <a:r>
              <a:rPr i="0" lang="en-US" sz="1379" u="none" cap="none" strike="noStrike">
                <a:solidFill>
                  <a:srgbClr val="002060"/>
                </a:solidFill>
              </a:rPr>
              <a:t> Integration enables synchronized threat detection, incident response, and recovery activities</a:t>
            </a:r>
            <a:endParaRPr i="0" sz="1379" u="none" cap="none" strike="noStrike"/>
          </a:p>
        </p:txBody>
      </p:sp>
      <p:sp>
        <p:nvSpPr>
          <p:cNvPr id="545" name="Google Shape;545;g38de31123fd_0_495"/>
          <p:cNvSpPr/>
          <p:nvPr/>
        </p:nvSpPr>
        <p:spPr>
          <a:xfrm>
            <a:off x="4616298" y="3571803"/>
            <a:ext cx="7134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b="1" i="0" lang="en-US" sz="1379" u="none" cap="none" strike="noStrike">
                <a:solidFill>
                  <a:srgbClr val="002060"/>
                </a:solidFill>
              </a:rPr>
              <a:t>Unified Governance:</a:t>
            </a:r>
            <a:r>
              <a:rPr i="0" lang="en-US" sz="1379" u="none" cap="none" strike="noStrike">
                <a:solidFill>
                  <a:srgbClr val="002060"/>
                </a:solidFill>
              </a:rPr>
              <a:t> Shared processes and cross-functional teams improve situational awareness and decision-making</a:t>
            </a:r>
            <a:endParaRPr i="0" sz="1379" u="none" cap="none" strike="noStrike"/>
          </a:p>
        </p:txBody>
      </p:sp>
      <p:sp>
        <p:nvSpPr>
          <p:cNvPr id="546" name="Google Shape;546;g38de31123fd_0_495"/>
          <p:cNvSpPr/>
          <p:nvPr/>
        </p:nvSpPr>
        <p:spPr>
          <a:xfrm>
            <a:off x="4616298" y="4213682"/>
            <a:ext cx="7134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b="1" i="0" lang="en-US" sz="1379" u="none" cap="none" strike="noStrike">
                <a:solidFill>
                  <a:srgbClr val="002060"/>
                </a:solidFill>
              </a:rPr>
              <a:t>Resource Optimization:</a:t>
            </a:r>
            <a:r>
              <a:rPr i="0" lang="en-US" sz="1379" u="none" cap="none" strike="noStrike">
                <a:solidFill>
                  <a:srgbClr val="002060"/>
                </a:solidFill>
              </a:rPr>
              <a:t> Combined planning reduces duplication and maximizes investment efficiency</a:t>
            </a:r>
            <a:endParaRPr i="0" sz="1379" u="none" cap="none" strike="noStrike"/>
          </a:p>
        </p:txBody>
      </p:sp>
      <p:sp>
        <p:nvSpPr>
          <p:cNvPr id="547" name="Google Shape;547;g38de31123fd_0_495"/>
          <p:cNvSpPr/>
          <p:nvPr/>
        </p:nvSpPr>
        <p:spPr>
          <a:xfrm>
            <a:off x="4616298" y="4855563"/>
            <a:ext cx="7134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b="1" i="0" lang="en-US" sz="1379" u="none" cap="none" strike="noStrike">
                <a:solidFill>
                  <a:srgbClr val="002060"/>
                </a:solidFill>
              </a:rPr>
              <a:t>Strategic Alignment:</a:t>
            </a:r>
            <a:r>
              <a:rPr i="0" lang="en-US" sz="1379" u="none" cap="none" strike="noStrike">
                <a:solidFill>
                  <a:srgbClr val="002060"/>
                </a:solidFill>
              </a:rPr>
              <a:t> Integrated approach ensures cyber resilience supports broader organizational objectives</a:t>
            </a:r>
            <a:endParaRPr i="0" sz="1379" u="none" cap="none" strike="noStrike"/>
          </a:p>
        </p:txBody>
      </p:sp>
      <p:sp>
        <p:nvSpPr>
          <p:cNvPr id="548" name="Google Shape;548;g38de31123fd_0_495"/>
          <p:cNvSpPr/>
          <p:nvPr/>
        </p:nvSpPr>
        <p:spPr>
          <a:xfrm>
            <a:off x="4616298" y="5596833"/>
            <a:ext cx="71346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79"/>
              <a:buFont typeface="Inter"/>
              <a:buNone/>
            </a:pPr>
            <a:r>
              <a:rPr i="0" lang="en-US" sz="1379" u="none" cap="none" strike="noStrike">
                <a:solidFill>
                  <a:srgbClr val="002060"/>
                </a:solidFill>
              </a:rPr>
              <a:t>Organizations achieve greater effectiveness when cyber and continuity capabilities are designed, implemented, and managed as unified systems rather than separate functions.</a:t>
            </a:r>
            <a:endParaRPr i="0" sz="1379" u="none" cap="none" strike="noStrik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8de31123fd_0_51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55" name="Google Shape;555;g38de31123fd_0_51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g38de31123fd_0_510"/>
          <p:cNvSpPr/>
          <p:nvPr/>
        </p:nvSpPr>
        <p:spPr>
          <a:xfrm>
            <a:off x="335350" y="248950"/>
            <a:ext cx="873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832"/>
              <a:buFont typeface="Nunito Sans"/>
              <a:buNone/>
            </a:pPr>
            <a:r>
              <a:rPr i="0" lang="en-US" sz="3831" u="none" cap="none" strike="noStrike">
                <a:solidFill>
                  <a:srgbClr val="D1282E"/>
                </a:solidFill>
              </a:rPr>
              <a:t>Cyber Incident Response Strategies</a:t>
            </a:r>
            <a:endParaRPr i="0" sz="3831" u="none" cap="none" strike="noStrike"/>
          </a:p>
        </p:txBody>
      </p:sp>
      <p:sp>
        <p:nvSpPr>
          <p:cNvPr id="557" name="Google Shape;557;g38de31123fd_0_510"/>
          <p:cNvSpPr/>
          <p:nvPr/>
        </p:nvSpPr>
        <p:spPr>
          <a:xfrm>
            <a:off x="335350" y="1248720"/>
            <a:ext cx="115212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97"/>
              <a:buFont typeface="Inter"/>
              <a:buNone/>
            </a:pPr>
            <a:r>
              <a:rPr i="0" lang="en-US" sz="1497" u="none" cap="none" strike="noStrike">
                <a:solidFill>
                  <a:srgbClr val="002060"/>
                </a:solidFill>
              </a:rPr>
              <a:t>Resilient organizations implement comprehensive incident response capabilities that minimize disruption while ensuring effective containment and recovery.</a:t>
            </a:r>
            <a:endParaRPr i="0" sz="1497" u="none" cap="none" strike="noStrike"/>
          </a:p>
        </p:txBody>
      </p:sp>
      <p:sp>
        <p:nvSpPr>
          <p:cNvPr id="558" name="Google Shape;558;g38de31123fd_0_510"/>
          <p:cNvSpPr/>
          <p:nvPr/>
        </p:nvSpPr>
        <p:spPr>
          <a:xfrm>
            <a:off x="335350" y="2092329"/>
            <a:ext cx="195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97"/>
              <a:buFont typeface="Nunito Sans"/>
              <a:buNone/>
            </a:pPr>
            <a:r>
              <a:rPr i="0" lang="en-US" sz="1497" u="none" cap="none" strike="noStrike">
                <a:solidFill>
                  <a:srgbClr val="002060"/>
                </a:solidFill>
              </a:rPr>
              <a:t>1</a:t>
            </a:r>
            <a:endParaRPr i="0" sz="1497" u="none" cap="none" strike="noStrike"/>
          </a:p>
        </p:txBody>
      </p:sp>
      <p:sp>
        <p:nvSpPr>
          <p:cNvPr id="559" name="Google Shape;559;g38de31123fd_0_510"/>
          <p:cNvSpPr/>
          <p:nvPr/>
        </p:nvSpPr>
        <p:spPr>
          <a:xfrm>
            <a:off x="335350" y="2397095"/>
            <a:ext cx="5663100" cy="270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8de31123fd_0_510"/>
          <p:cNvSpPr/>
          <p:nvPr/>
        </p:nvSpPr>
        <p:spPr>
          <a:xfrm>
            <a:off x="335350" y="2548323"/>
            <a:ext cx="2438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4"/>
              <a:buFont typeface="Nunito Sans"/>
              <a:buNone/>
            </a:pPr>
            <a:r>
              <a:rPr i="0" lang="en-US" sz="1893" u="none" cap="none" strike="noStrike">
                <a:solidFill>
                  <a:srgbClr val="002060"/>
                </a:solidFill>
              </a:rPr>
              <a:t>Rapid Detection</a:t>
            </a:r>
            <a:endParaRPr i="0" sz="1893" u="none" cap="none" strike="noStrike"/>
          </a:p>
        </p:txBody>
      </p:sp>
      <p:sp>
        <p:nvSpPr>
          <p:cNvPr id="561" name="Google Shape;561;g38de31123fd_0_510"/>
          <p:cNvSpPr/>
          <p:nvPr/>
        </p:nvSpPr>
        <p:spPr>
          <a:xfrm>
            <a:off x="335350" y="2970128"/>
            <a:ext cx="56631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97"/>
              <a:buFont typeface="Inter"/>
              <a:buNone/>
            </a:pPr>
            <a:r>
              <a:rPr i="0" lang="en-US" sz="1497" u="none" cap="none" strike="noStrike">
                <a:solidFill>
                  <a:srgbClr val="002060"/>
                </a:solidFill>
              </a:rPr>
              <a:t>Automated monitoring systems identify anomalies and potential threats in real-time</a:t>
            </a:r>
            <a:endParaRPr i="0" sz="1497" u="none" cap="none" strike="noStrike"/>
          </a:p>
        </p:txBody>
      </p:sp>
      <p:sp>
        <p:nvSpPr>
          <p:cNvPr id="562" name="Google Shape;562;g38de31123fd_0_510"/>
          <p:cNvSpPr/>
          <p:nvPr/>
        </p:nvSpPr>
        <p:spPr>
          <a:xfrm>
            <a:off x="6193539" y="2092329"/>
            <a:ext cx="195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97"/>
              <a:buFont typeface="Nunito Sans"/>
              <a:buNone/>
            </a:pPr>
            <a:r>
              <a:rPr i="0" lang="en-US" sz="1497" u="none" cap="none" strike="noStrike">
                <a:solidFill>
                  <a:srgbClr val="002060"/>
                </a:solidFill>
              </a:rPr>
              <a:t>2</a:t>
            </a:r>
            <a:endParaRPr i="0" sz="1497" u="none" cap="none" strike="noStrike"/>
          </a:p>
        </p:txBody>
      </p:sp>
      <p:sp>
        <p:nvSpPr>
          <p:cNvPr id="563" name="Google Shape;563;g38de31123fd_0_510"/>
          <p:cNvSpPr/>
          <p:nvPr/>
        </p:nvSpPr>
        <p:spPr>
          <a:xfrm>
            <a:off x="6193539" y="2397095"/>
            <a:ext cx="5663100" cy="270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38de31123fd_0_510"/>
          <p:cNvSpPr/>
          <p:nvPr/>
        </p:nvSpPr>
        <p:spPr>
          <a:xfrm>
            <a:off x="6193539" y="2548323"/>
            <a:ext cx="2438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4"/>
              <a:buFont typeface="Nunito Sans"/>
              <a:buNone/>
            </a:pPr>
            <a:r>
              <a:rPr i="0" lang="en-US" sz="1893" u="none" cap="none" strike="noStrike">
                <a:solidFill>
                  <a:srgbClr val="002060"/>
                </a:solidFill>
              </a:rPr>
              <a:t>Swift Containment</a:t>
            </a:r>
            <a:endParaRPr i="0" sz="1893" u="none" cap="none" strike="noStrike"/>
          </a:p>
        </p:txBody>
      </p:sp>
      <p:sp>
        <p:nvSpPr>
          <p:cNvPr id="565" name="Google Shape;565;g38de31123fd_0_510"/>
          <p:cNvSpPr/>
          <p:nvPr/>
        </p:nvSpPr>
        <p:spPr>
          <a:xfrm>
            <a:off x="6193539" y="2970128"/>
            <a:ext cx="56631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97"/>
              <a:buFont typeface="Inter"/>
              <a:buNone/>
            </a:pPr>
            <a:r>
              <a:rPr i="0" lang="en-US" sz="1497" u="none" cap="none" strike="noStrike">
                <a:solidFill>
                  <a:srgbClr val="002060"/>
                </a:solidFill>
              </a:rPr>
              <a:t>Immediate isolation procedures prevent lateral movement and limit damage scope</a:t>
            </a:r>
            <a:endParaRPr i="0" sz="1497" u="none" cap="none" strike="noStrike"/>
          </a:p>
        </p:txBody>
      </p:sp>
      <p:sp>
        <p:nvSpPr>
          <p:cNvPr id="566" name="Google Shape;566;g38de31123fd_0_510"/>
          <p:cNvSpPr/>
          <p:nvPr/>
        </p:nvSpPr>
        <p:spPr>
          <a:xfrm>
            <a:off x="335350" y="3935708"/>
            <a:ext cx="195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97"/>
              <a:buFont typeface="Nunito Sans"/>
              <a:buNone/>
            </a:pPr>
            <a:r>
              <a:rPr i="0" lang="en-US" sz="1497" u="none" cap="none" strike="noStrike">
                <a:solidFill>
                  <a:srgbClr val="002060"/>
                </a:solidFill>
              </a:rPr>
              <a:t>3</a:t>
            </a:r>
            <a:endParaRPr i="0" sz="1497" u="none" cap="none" strike="noStrike"/>
          </a:p>
        </p:txBody>
      </p:sp>
      <p:sp>
        <p:nvSpPr>
          <p:cNvPr id="567" name="Google Shape;567;g38de31123fd_0_510"/>
          <p:cNvSpPr/>
          <p:nvPr/>
        </p:nvSpPr>
        <p:spPr>
          <a:xfrm>
            <a:off x="335350" y="4240472"/>
            <a:ext cx="5663100" cy="270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38de31123fd_0_510"/>
          <p:cNvSpPr/>
          <p:nvPr/>
        </p:nvSpPr>
        <p:spPr>
          <a:xfrm>
            <a:off x="335350" y="4391702"/>
            <a:ext cx="2438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4"/>
              <a:buFont typeface="Nunito Sans"/>
              <a:buNone/>
            </a:pPr>
            <a:r>
              <a:rPr i="0" lang="en-US" sz="1893" u="none" cap="none" strike="noStrike">
                <a:solidFill>
                  <a:srgbClr val="002060"/>
                </a:solidFill>
              </a:rPr>
              <a:t>Damage Assessment</a:t>
            </a:r>
            <a:endParaRPr i="0" sz="1893" u="none" cap="none" strike="noStrike"/>
          </a:p>
        </p:txBody>
      </p:sp>
      <p:sp>
        <p:nvSpPr>
          <p:cNvPr id="569" name="Google Shape;569;g38de31123fd_0_510"/>
          <p:cNvSpPr/>
          <p:nvPr/>
        </p:nvSpPr>
        <p:spPr>
          <a:xfrm>
            <a:off x="335350" y="4813507"/>
            <a:ext cx="56631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97"/>
              <a:buFont typeface="Inter"/>
              <a:buNone/>
            </a:pPr>
            <a:r>
              <a:rPr i="0" lang="en-US" sz="1497" u="none" cap="none" strike="noStrike">
                <a:solidFill>
                  <a:srgbClr val="002060"/>
                </a:solidFill>
              </a:rPr>
              <a:t>Comprehensive impact analysis guides prioritized response and recovery decisions</a:t>
            </a:r>
            <a:endParaRPr i="0" sz="1497" u="none" cap="none" strike="noStrike"/>
          </a:p>
        </p:txBody>
      </p:sp>
      <p:sp>
        <p:nvSpPr>
          <p:cNvPr id="570" name="Google Shape;570;g38de31123fd_0_510"/>
          <p:cNvSpPr/>
          <p:nvPr/>
        </p:nvSpPr>
        <p:spPr>
          <a:xfrm>
            <a:off x="6193539" y="3935708"/>
            <a:ext cx="1950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97"/>
              <a:buFont typeface="Nunito Sans"/>
              <a:buNone/>
            </a:pPr>
            <a:r>
              <a:rPr i="0" lang="en-US" sz="1497" u="none" cap="none" strike="noStrike">
                <a:solidFill>
                  <a:srgbClr val="002060"/>
                </a:solidFill>
              </a:rPr>
              <a:t>4</a:t>
            </a:r>
            <a:endParaRPr i="0" sz="1497" u="none" cap="none" strike="noStrike"/>
          </a:p>
        </p:txBody>
      </p:sp>
      <p:sp>
        <p:nvSpPr>
          <p:cNvPr id="571" name="Google Shape;571;g38de31123fd_0_510"/>
          <p:cNvSpPr/>
          <p:nvPr/>
        </p:nvSpPr>
        <p:spPr>
          <a:xfrm>
            <a:off x="6193539" y="4240472"/>
            <a:ext cx="5663100" cy="27000"/>
          </a:xfrm>
          <a:prstGeom prst="rect">
            <a:avLst/>
          </a:prstGeom>
          <a:solidFill>
            <a:srgbClr val="B42827"/>
          </a:solidFill>
          <a:ln>
            <a:noFill/>
          </a:ln>
        </p:spPr>
        <p:txBody>
          <a:bodyPr anchorCtr="0" anchor="ctr" bIns="80525" lIns="80525" spcFirstLastPara="1" rIns="80525" wrap="square" tIns="80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8de31123fd_0_510"/>
          <p:cNvSpPr/>
          <p:nvPr/>
        </p:nvSpPr>
        <p:spPr>
          <a:xfrm>
            <a:off x="6193539" y="4391702"/>
            <a:ext cx="2438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94"/>
              <a:buFont typeface="Nunito Sans"/>
              <a:buNone/>
            </a:pPr>
            <a:r>
              <a:rPr i="0" lang="en-US" sz="1893" u="none" cap="none" strike="noStrike">
                <a:solidFill>
                  <a:srgbClr val="002060"/>
                </a:solidFill>
              </a:rPr>
              <a:t>Coordinated Recovery</a:t>
            </a:r>
            <a:endParaRPr i="0" sz="1893" u="none" cap="none" strike="noStrike"/>
          </a:p>
        </p:txBody>
      </p:sp>
      <p:sp>
        <p:nvSpPr>
          <p:cNvPr id="573" name="Google Shape;573;g38de31123fd_0_510"/>
          <p:cNvSpPr/>
          <p:nvPr/>
        </p:nvSpPr>
        <p:spPr>
          <a:xfrm>
            <a:off x="6193539" y="4813507"/>
            <a:ext cx="56631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97"/>
              <a:buFont typeface="Inter"/>
              <a:buNone/>
            </a:pPr>
            <a:r>
              <a:rPr i="0" lang="en-US" sz="1497" u="none" cap="none" strike="noStrike">
                <a:solidFill>
                  <a:srgbClr val="002060"/>
                </a:solidFill>
              </a:rPr>
              <a:t>Systematic restoration activities maintain business operations with minimal disruption</a:t>
            </a:r>
            <a:endParaRPr i="0" sz="1497" u="none" cap="none" strike="noStrike"/>
          </a:p>
        </p:txBody>
      </p:sp>
      <p:sp>
        <p:nvSpPr>
          <p:cNvPr id="574" name="Google Shape;574;g38de31123fd_0_510"/>
          <p:cNvSpPr/>
          <p:nvPr/>
        </p:nvSpPr>
        <p:spPr>
          <a:xfrm>
            <a:off x="335350" y="5803417"/>
            <a:ext cx="115212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97"/>
              <a:buFont typeface="Inter"/>
              <a:buNone/>
            </a:pPr>
            <a:r>
              <a:rPr i="0" lang="en-US" sz="1497" u="none" cap="none" strike="noStrike">
                <a:solidFill>
                  <a:srgbClr val="002060"/>
                </a:solidFill>
              </a:rPr>
              <a:t>Critical success factors include cross-functional collaboration between IT, security, and business units, along with pre-established communication protocols and decision-making authorities.</a:t>
            </a:r>
            <a:endParaRPr i="0" sz="1497" u="none" cap="none" strike="noStrik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8de31123fd_0_53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81" name="Google Shape;581;g38de31123fd_0_53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2" name="Google Shape;582;g38de31123fd_0_535"/>
          <p:cNvSpPr/>
          <p:nvPr/>
        </p:nvSpPr>
        <p:spPr>
          <a:xfrm>
            <a:off x="232900" y="213250"/>
            <a:ext cx="10104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Data Protection in Cyber Resilience</a:t>
            </a:r>
            <a:endParaRPr i="0" sz="4450" u="none" cap="none" strike="noStrike"/>
          </a:p>
        </p:txBody>
      </p:sp>
      <p:sp>
        <p:nvSpPr>
          <p:cNvPr id="583" name="Google Shape;583;g38de31123fd_0_535"/>
          <p:cNvSpPr/>
          <p:nvPr/>
        </p:nvSpPr>
        <p:spPr>
          <a:xfrm>
            <a:off x="232899" y="1375655"/>
            <a:ext cx="11370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Comprehensive data protection strategies form the foundation of effective cyber resilience, ensuring information confidentiality, integrity, and availability during security incidents.</a:t>
            </a:r>
            <a:endParaRPr i="0" sz="1750" u="none" cap="none" strike="noStrike"/>
          </a:p>
        </p:txBody>
      </p:sp>
      <p:sp>
        <p:nvSpPr>
          <p:cNvPr id="584" name="Google Shape;584;g38de31123fd_0_535"/>
          <p:cNvSpPr/>
          <p:nvPr/>
        </p:nvSpPr>
        <p:spPr>
          <a:xfrm>
            <a:off x="232899" y="2356609"/>
            <a:ext cx="3658500" cy="2410800"/>
          </a:xfrm>
          <a:prstGeom prst="roundRect">
            <a:avLst>
              <a:gd fmla="val 3952" name="adj"/>
            </a:avLst>
          </a:prstGeom>
          <a:solidFill>
            <a:srgbClr val="F6D5D5"/>
          </a:solidFill>
          <a:ln cap="flat" cmpd="sng" w="95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38de31123fd_0_535"/>
          <p:cNvSpPr/>
          <p:nvPr/>
        </p:nvSpPr>
        <p:spPr>
          <a:xfrm>
            <a:off x="437274" y="2591050"/>
            <a:ext cx="3042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002060"/>
                </a:solidFill>
              </a:rPr>
              <a:t>Encryption Standards</a:t>
            </a:r>
            <a:endParaRPr i="0" sz="2200" u="none" cap="none" strike="noStrike"/>
          </a:p>
        </p:txBody>
      </p:sp>
      <p:sp>
        <p:nvSpPr>
          <p:cNvPr id="586" name="Google Shape;586;g38de31123fd_0_535"/>
          <p:cNvSpPr/>
          <p:nvPr/>
        </p:nvSpPr>
        <p:spPr>
          <a:xfrm>
            <a:off x="437278" y="3081461"/>
            <a:ext cx="32496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End-to-end encryption for critical assets both in transit and at rest, with robust key management procedures</a:t>
            </a:r>
            <a:endParaRPr i="0" sz="1750" u="none" cap="none" strike="noStrike"/>
          </a:p>
        </p:txBody>
      </p:sp>
      <p:sp>
        <p:nvSpPr>
          <p:cNvPr id="587" name="Google Shape;587;g38de31123fd_0_535"/>
          <p:cNvSpPr/>
          <p:nvPr/>
        </p:nvSpPr>
        <p:spPr>
          <a:xfrm>
            <a:off x="4089007" y="2356609"/>
            <a:ext cx="3658500" cy="2410800"/>
          </a:xfrm>
          <a:prstGeom prst="roundRect">
            <a:avLst>
              <a:gd fmla="val 3952" name="adj"/>
            </a:avLst>
          </a:prstGeom>
          <a:solidFill>
            <a:srgbClr val="F6D5D5"/>
          </a:solidFill>
          <a:ln cap="flat" cmpd="sng" w="952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8de31123fd_0_535"/>
          <p:cNvSpPr/>
          <p:nvPr/>
        </p:nvSpPr>
        <p:spPr>
          <a:xfrm>
            <a:off x="4293386" y="2591043"/>
            <a:ext cx="2471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002060"/>
                </a:solidFill>
              </a:rPr>
              <a:t>Access Controls</a:t>
            </a:r>
            <a:endParaRPr i="0" sz="2200" u="none" cap="none" strike="noStrike"/>
          </a:p>
        </p:txBody>
      </p:sp>
      <p:sp>
        <p:nvSpPr>
          <p:cNvPr id="589" name="Google Shape;589;g38de31123fd_0_535"/>
          <p:cNvSpPr/>
          <p:nvPr/>
        </p:nvSpPr>
        <p:spPr>
          <a:xfrm>
            <a:off x="4293386" y="3081461"/>
            <a:ext cx="32496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Network segmentation and zero-trust architecture limiting lateral movement during breaches</a:t>
            </a:r>
            <a:endParaRPr i="0" sz="1750" u="none" cap="none" strike="noStrike"/>
          </a:p>
        </p:txBody>
      </p:sp>
      <p:sp>
        <p:nvSpPr>
          <p:cNvPr id="590" name="Google Shape;590;g38de31123fd_0_535"/>
          <p:cNvSpPr/>
          <p:nvPr/>
        </p:nvSpPr>
        <p:spPr>
          <a:xfrm>
            <a:off x="232899" y="5022652"/>
            <a:ext cx="113706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These protection strategies balance the CIA triad (Confidentiality, Integrity, Availability) while supporting business continuity requirements. Regular validation of backup systems and restoration procedures ensures recovery capabilities remain operational when needed.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8de31123fd_0_55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597" name="Google Shape;597;g38de31123fd_0_55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" name="Google Shape;598;g38de31123fd_0_550"/>
          <p:cNvSpPr/>
          <p:nvPr/>
        </p:nvSpPr>
        <p:spPr>
          <a:xfrm>
            <a:off x="254995" y="227775"/>
            <a:ext cx="68220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73"/>
              <a:buFont typeface="Nunito Sans"/>
              <a:buNone/>
            </a:pPr>
            <a:r>
              <a:rPr i="0" lang="en-US" sz="4072" u="none" cap="none" strike="noStrike">
                <a:solidFill>
                  <a:srgbClr val="D1282E"/>
                </a:solidFill>
              </a:rPr>
              <a:t>Cyber Resilience Architecture</a:t>
            </a:r>
            <a:endParaRPr i="0" sz="4072" u="none" cap="none" strike="noStrike"/>
          </a:p>
        </p:txBody>
      </p:sp>
      <p:sp>
        <p:nvSpPr>
          <p:cNvPr id="599" name="Google Shape;599;g38de31123fd_0_550"/>
          <p:cNvSpPr/>
          <p:nvPr/>
        </p:nvSpPr>
        <p:spPr>
          <a:xfrm>
            <a:off x="254995" y="1291616"/>
            <a:ext cx="119370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2"/>
              <a:buFont typeface="Inter"/>
              <a:buNone/>
            </a:pPr>
            <a:r>
              <a:rPr i="0" lang="en-US" sz="1601" u="none" cap="none" strike="noStrike">
                <a:solidFill>
                  <a:srgbClr val="002060"/>
                </a:solidFill>
              </a:rPr>
              <a:t>Robust architectural design integrates security, redundancy, and operational continuity requirements to support comprehensive cyber resilience capabilities.</a:t>
            </a:r>
            <a:endParaRPr i="0" sz="1601" u="none" cap="none" strike="noStrike"/>
          </a:p>
        </p:txBody>
      </p:sp>
      <p:sp>
        <p:nvSpPr>
          <p:cNvPr id="600" name="Google Shape;600;g38de31123fd_0_550"/>
          <p:cNvSpPr/>
          <p:nvPr/>
        </p:nvSpPr>
        <p:spPr>
          <a:xfrm>
            <a:off x="254995" y="2189392"/>
            <a:ext cx="5864700" cy="1584000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279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675" lIns="83675" spcFirstLastPara="1" rIns="83675" wrap="square" tIns="8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38de31123fd_0_550"/>
          <p:cNvSpPr/>
          <p:nvPr/>
        </p:nvSpPr>
        <p:spPr>
          <a:xfrm>
            <a:off x="227099" y="2189392"/>
            <a:ext cx="111600" cy="1584000"/>
          </a:xfrm>
          <a:prstGeom prst="roundRect">
            <a:avLst>
              <a:gd fmla="val 78139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3675" lIns="83675" spcFirstLastPara="1" rIns="83675" wrap="square" tIns="8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38de31123fd_0_550"/>
          <p:cNvSpPr/>
          <p:nvPr/>
        </p:nvSpPr>
        <p:spPr>
          <a:xfrm>
            <a:off x="574158" y="2424869"/>
            <a:ext cx="29130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13"/>
              <a:buFont typeface="Nunito Sans"/>
              <a:buNone/>
            </a:pPr>
            <a:r>
              <a:rPr i="0" lang="en-US" sz="2013" u="none" cap="none" strike="noStrike">
                <a:solidFill>
                  <a:srgbClr val="002060"/>
                </a:solidFill>
              </a:rPr>
              <a:t>Redundant Infrastructure</a:t>
            </a:r>
            <a:endParaRPr i="0" sz="2013" u="none" cap="none" strike="noStrike"/>
          </a:p>
        </p:txBody>
      </p:sp>
      <p:sp>
        <p:nvSpPr>
          <p:cNvPr id="603" name="Google Shape;603;g38de31123fd_0_550"/>
          <p:cNvSpPr/>
          <p:nvPr/>
        </p:nvSpPr>
        <p:spPr>
          <a:xfrm>
            <a:off x="574158" y="2873702"/>
            <a:ext cx="53100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2"/>
              <a:buFont typeface="Inter"/>
              <a:buNone/>
            </a:pPr>
            <a:r>
              <a:rPr i="0" lang="en-US" sz="1601" u="none" cap="none" strike="noStrike">
                <a:solidFill>
                  <a:srgbClr val="002060"/>
                </a:solidFill>
              </a:rPr>
              <a:t>Geographically distributed systems and networks eliminating single points of failure</a:t>
            </a:r>
            <a:endParaRPr i="0" sz="1601" u="none" cap="none" strike="noStrike"/>
          </a:p>
        </p:txBody>
      </p:sp>
      <p:sp>
        <p:nvSpPr>
          <p:cNvPr id="604" name="Google Shape;604;g38de31123fd_0_550"/>
          <p:cNvSpPr/>
          <p:nvPr/>
        </p:nvSpPr>
        <p:spPr>
          <a:xfrm>
            <a:off x="6327174" y="2189400"/>
            <a:ext cx="5276400" cy="1584000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279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675" lIns="83675" spcFirstLastPara="1" rIns="83675" wrap="square" tIns="8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38de31123fd_0_550"/>
          <p:cNvSpPr/>
          <p:nvPr/>
        </p:nvSpPr>
        <p:spPr>
          <a:xfrm>
            <a:off x="6299271" y="2189392"/>
            <a:ext cx="111600" cy="1584000"/>
          </a:xfrm>
          <a:prstGeom prst="roundRect">
            <a:avLst>
              <a:gd fmla="val 78139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3675" lIns="83675" spcFirstLastPara="1" rIns="83675" wrap="square" tIns="8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38de31123fd_0_550"/>
          <p:cNvSpPr/>
          <p:nvPr/>
        </p:nvSpPr>
        <p:spPr>
          <a:xfrm>
            <a:off x="6646331" y="2424869"/>
            <a:ext cx="25950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13"/>
              <a:buFont typeface="Nunito Sans"/>
              <a:buNone/>
            </a:pPr>
            <a:r>
              <a:rPr i="0" lang="en-US" sz="2013" u="none" cap="none" strike="noStrike">
                <a:solidFill>
                  <a:srgbClr val="002060"/>
                </a:solidFill>
              </a:rPr>
              <a:t>Automated Failover</a:t>
            </a:r>
            <a:endParaRPr i="0" sz="2013" u="none" cap="none" strike="noStrike"/>
          </a:p>
        </p:txBody>
      </p:sp>
      <p:sp>
        <p:nvSpPr>
          <p:cNvPr id="607" name="Google Shape;607;g38de31123fd_0_550"/>
          <p:cNvSpPr/>
          <p:nvPr/>
        </p:nvSpPr>
        <p:spPr>
          <a:xfrm>
            <a:off x="6614322" y="2873710"/>
            <a:ext cx="4777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2"/>
              <a:buFont typeface="Inter"/>
              <a:buNone/>
            </a:pPr>
            <a:r>
              <a:rPr i="0" lang="en-US" sz="1601" u="none" cap="none" strike="noStrike">
                <a:solidFill>
                  <a:srgbClr val="002060"/>
                </a:solidFill>
              </a:rPr>
              <a:t>Seamless switching capabilities maintaining operations during system compromises</a:t>
            </a:r>
            <a:endParaRPr i="0" sz="1601" u="none" cap="none" strike="noStrike"/>
          </a:p>
        </p:txBody>
      </p:sp>
      <p:sp>
        <p:nvSpPr>
          <p:cNvPr id="608" name="Google Shape;608;g38de31123fd_0_550"/>
          <p:cNvSpPr/>
          <p:nvPr/>
        </p:nvSpPr>
        <p:spPr>
          <a:xfrm>
            <a:off x="254995" y="3981022"/>
            <a:ext cx="5864700" cy="1584000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279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675" lIns="83675" spcFirstLastPara="1" rIns="83675" wrap="square" tIns="8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38de31123fd_0_550"/>
          <p:cNvSpPr/>
          <p:nvPr/>
        </p:nvSpPr>
        <p:spPr>
          <a:xfrm>
            <a:off x="227099" y="3981022"/>
            <a:ext cx="111600" cy="1584000"/>
          </a:xfrm>
          <a:prstGeom prst="roundRect">
            <a:avLst>
              <a:gd fmla="val 78139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3675" lIns="83675" spcFirstLastPara="1" rIns="83675" wrap="square" tIns="8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8de31123fd_0_550"/>
          <p:cNvSpPr/>
          <p:nvPr/>
        </p:nvSpPr>
        <p:spPr>
          <a:xfrm>
            <a:off x="574158" y="4216499"/>
            <a:ext cx="30747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13"/>
              <a:buFont typeface="Nunito Sans"/>
              <a:buNone/>
            </a:pPr>
            <a:r>
              <a:rPr i="0" lang="en-US" sz="2013" u="none" cap="none" strike="noStrike">
                <a:solidFill>
                  <a:srgbClr val="002060"/>
                </a:solidFill>
              </a:rPr>
              <a:t>Vulnerability Management</a:t>
            </a:r>
            <a:endParaRPr i="0" sz="2013" u="none" cap="none" strike="noStrike"/>
          </a:p>
        </p:txBody>
      </p:sp>
      <p:sp>
        <p:nvSpPr>
          <p:cNvPr id="611" name="Google Shape;611;g38de31123fd_0_550"/>
          <p:cNvSpPr/>
          <p:nvPr/>
        </p:nvSpPr>
        <p:spPr>
          <a:xfrm>
            <a:off x="574158" y="4665332"/>
            <a:ext cx="53100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2"/>
              <a:buFont typeface="Inter"/>
              <a:buNone/>
            </a:pPr>
            <a:r>
              <a:rPr i="0" lang="en-US" sz="1601" u="none" cap="none" strike="noStrike">
                <a:solidFill>
                  <a:srgbClr val="002060"/>
                </a:solidFill>
              </a:rPr>
              <a:t>Continuous assessment and remediation processes reducing attack surface exposure</a:t>
            </a:r>
            <a:endParaRPr i="0" sz="1601" u="none" cap="none" strike="noStrike"/>
          </a:p>
        </p:txBody>
      </p:sp>
      <p:sp>
        <p:nvSpPr>
          <p:cNvPr id="612" name="Google Shape;612;g38de31123fd_0_550"/>
          <p:cNvSpPr/>
          <p:nvPr/>
        </p:nvSpPr>
        <p:spPr>
          <a:xfrm>
            <a:off x="6327174" y="3981025"/>
            <a:ext cx="5109600" cy="1584000"/>
          </a:xfrm>
          <a:prstGeom prst="roundRect">
            <a:avLst>
              <a:gd fmla="val 8453" name="adj"/>
            </a:avLst>
          </a:prstGeom>
          <a:solidFill>
            <a:srgbClr val="FFFFFF"/>
          </a:solidFill>
          <a:ln cap="flat" cmpd="sng" w="279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675" lIns="83675" spcFirstLastPara="1" rIns="83675" wrap="square" tIns="8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38de31123fd_0_550"/>
          <p:cNvSpPr/>
          <p:nvPr/>
        </p:nvSpPr>
        <p:spPr>
          <a:xfrm>
            <a:off x="6299271" y="3981022"/>
            <a:ext cx="111600" cy="1584000"/>
          </a:xfrm>
          <a:prstGeom prst="roundRect">
            <a:avLst>
              <a:gd fmla="val 78139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83675" lIns="83675" spcFirstLastPara="1" rIns="83675" wrap="square" tIns="83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38de31123fd_0_550"/>
          <p:cNvSpPr/>
          <p:nvPr/>
        </p:nvSpPr>
        <p:spPr>
          <a:xfrm>
            <a:off x="6646331" y="4216499"/>
            <a:ext cx="25950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13"/>
              <a:buFont typeface="Nunito Sans"/>
              <a:buNone/>
            </a:pPr>
            <a:r>
              <a:rPr i="0" lang="en-US" sz="2013" u="none" cap="none" strike="noStrike">
                <a:solidFill>
                  <a:srgbClr val="002060"/>
                </a:solidFill>
              </a:rPr>
              <a:t>Scalability Planning</a:t>
            </a:r>
            <a:endParaRPr i="0" sz="2013" u="none" cap="none" strike="noStrike"/>
          </a:p>
        </p:txBody>
      </p:sp>
      <p:sp>
        <p:nvSpPr>
          <p:cNvPr id="615" name="Google Shape;615;g38de31123fd_0_550"/>
          <p:cNvSpPr/>
          <p:nvPr/>
        </p:nvSpPr>
        <p:spPr>
          <a:xfrm>
            <a:off x="6605251" y="4665335"/>
            <a:ext cx="46263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2"/>
              <a:buFont typeface="Inter"/>
              <a:buNone/>
            </a:pPr>
            <a:r>
              <a:rPr i="0" lang="en-US" sz="1601" u="none" cap="none" strike="noStrike">
                <a:solidFill>
                  <a:srgbClr val="002060"/>
                </a:solidFill>
              </a:rPr>
              <a:t>Architecture design supporting growth while maintaining security and resilience standards</a:t>
            </a:r>
            <a:endParaRPr i="0" sz="1601" u="none" cap="none" strike="noStrike"/>
          </a:p>
        </p:txBody>
      </p:sp>
      <p:sp>
        <p:nvSpPr>
          <p:cNvPr id="616" name="Google Shape;616;g38de31123fd_0_550"/>
          <p:cNvSpPr/>
          <p:nvPr/>
        </p:nvSpPr>
        <p:spPr>
          <a:xfrm>
            <a:off x="255000" y="5798575"/>
            <a:ext cx="113487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2"/>
              <a:buFont typeface="Inter"/>
              <a:buNone/>
            </a:pPr>
            <a:r>
              <a:rPr i="0" lang="en-US" sz="1601" u="none" cap="none" strike="noStrike">
                <a:solidFill>
                  <a:srgbClr val="002060"/>
                </a:solidFill>
              </a:rPr>
              <a:t>Architecture decisions must align with organizational risk tolerance levels and recovery time objectives, balancing security requirements with operational efficiency and cost considerations.</a:t>
            </a:r>
            <a:endParaRPr i="0" sz="1601" u="none" cap="none" strike="noStrik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8de31123fd_0_57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23" name="Google Shape;623;g38de31123fd_0_57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624" name="Google Shape;624;g38de31123fd_0_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25" y="217068"/>
            <a:ext cx="4301517" cy="4301517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38de31123fd_0_575"/>
          <p:cNvSpPr/>
          <p:nvPr/>
        </p:nvSpPr>
        <p:spPr>
          <a:xfrm>
            <a:off x="5076540" y="196025"/>
            <a:ext cx="66579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303"/>
              <a:buFont typeface="Nunito Sans"/>
              <a:buNone/>
            </a:pPr>
            <a:r>
              <a:rPr i="0" lang="en-US" sz="3303" u="none" cap="none" strike="noStrike">
                <a:solidFill>
                  <a:srgbClr val="D1282E"/>
                </a:solidFill>
              </a:rPr>
              <a:t>Role of Leadership and Governance</a:t>
            </a:r>
            <a:endParaRPr i="0" sz="3303" u="none" cap="none" strike="noStrike"/>
          </a:p>
        </p:txBody>
      </p:sp>
      <p:sp>
        <p:nvSpPr>
          <p:cNvPr id="626" name="Google Shape;626;g38de31123fd_0_575"/>
          <p:cNvSpPr/>
          <p:nvPr/>
        </p:nvSpPr>
        <p:spPr>
          <a:xfrm>
            <a:off x="5076540" y="1419034"/>
            <a:ext cx="66579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87"/>
              <a:buFont typeface="Inter"/>
              <a:buNone/>
            </a:pPr>
            <a:r>
              <a:rPr i="0" lang="en-US" sz="1286" u="none" cap="none" strike="noStrike">
                <a:solidFill>
                  <a:srgbClr val="002060"/>
                </a:solidFill>
              </a:rPr>
              <a:t>Cybersecurity governance emphasizes that cybersecurity is a major source of enterprise risk that senior leaders should consider alongside others such as finance and reputation.</a:t>
            </a:r>
            <a:endParaRPr i="0" sz="1286" u="none" cap="none" strike="noStrike"/>
          </a:p>
        </p:txBody>
      </p:sp>
      <p:sp>
        <p:nvSpPr>
          <p:cNvPr id="627" name="Google Shape;627;g38de31123fd_0_575"/>
          <p:cNvSpPr/>
          <p:nvPr/>
        </p:nvSpPr>
        <p:spPr>
          <a:xfrm>
            <a:off x="5076540" y="2380750"/>
            <a:ext cx="665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87"/>
              <a:buFont typeface="Inter"/>
              <a:buNone/>
            </a:pPr>
            <a:r>
              <a:rPr b="1" i="0" lang="en-US" sz="1286" u="none" cap="none" strike="noStrike">
                <a:solidFill>
                  <a:srgbClr val="002060"/>
                </a:solidFill>
              </a:rPr>
              <a:t>Executive Accountability:</a:t>
            </a:r>
            <a:r>
              <a:rPr i="0" lang="en-US" sz="1286" u="none" cap="none" strike="noStrike">
                <a:solidFill>
                  <a:srgbClr val="002060"/>
                </a:solidFill>
              </a:rPr>
              <a:t> CSF 2.0 reinforces leadership accountability for risk through defined governance structures and oversight responsibilities</a:t>
            </a:r>
            <a:endParaRPr i="0" sz="1286" u="none" cap="none" strike="noStrike"/>
          </a:p>
        </p:txBody>
      </p:sp>
      <p:sp>
        <p:nvSpPr>
          <p:cNvPr id="628" name="Google Shape;628;g38de31123fd_0_575"/>
          <p:cNvSpPr/>
          <p:nvPr/>
        </p:nvSpPr>
        <p:spPr>
          <a:xfrm>
            <a:off x="5076540" y="2979741"/>
            <a:ext cx="665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87"/>
              <a:buFont typeface="Inter"/>
              <a:buNone/>
            </a:pPr>
            <a:r>
              <a:rPr b="1" i="0" lang="en-US" sz="1286" u="none" cap="none" strike="noStrike">
                <a:solidFill>
                  <a:srgbClr val="002060"/>
                </a:solidFill>
              </a:rPr>
              <a:t>Strategic Integration:</a:t>
            </a:r>
            <a:r>
              <a:rPr i="0" lang="en-US" sz="1286" u="none" cap="none" strike="noStrike">
                <a:solidFill>
                  <a:srgbClr val="002060"/>
                </a:solidFill>
              </a:rPr>
              <a:t> Cybersecurity is integrated into broader enterprise risk management strategy with dedicated accountability</a:t>
            </a:r>
            <a:endParaRPr i="0" sz="1286" u="none" cap="none" strike="noStrike"/>
          </a:p>
        </p:txBody>
      </p:sp>
      <p:sp>
        <p:nvSpPr>
          <p:cNvPr id="629" name="Google Shape;629;g38de31123fd_0_575"/>
          <p:cNvSpPr/>
          <p:nvPr/>
        </p:nvSpPr>
        <p:spPr>
          <a:xfrm>
            <a:off x="5076540" y="3578733"/>
            <a:ext cx="665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87"/>
              <a:buFont typeface="Inter"/>
              <a:buNone/>
            </a:pPr>
            <a:r>
              <a:rPr b="1" i="0" lang="en-US" sz="1286" u="none" cap="none" strike="noStrike">
                <a:solidFill>
                  <a:srgbClr val="002060"/>
                </a:solidFill>
              </a:rPr>
              <a:t>Resource Alignment:</a:t>
            </a:r>
            <a:r>
              <a:rPr i="0" lang="en-US" sz="1286" u="none" cap="none" strike="noStrike">
                <a:solidFill>
                  <a:srgbClr val="002060"/>
                </a:solidFill>
              </a:rPr>
              <a:t> Leadership commitment ensures appropriate investment in cyber resilience capabilities and infrastructure</a:t>
            </a:r>
            <a:endParaRPr i="0" sz="1286" u="none" cap="none" strike="noStrike"/>
          </a:p>
        </p:txBody>
      </p:sp>
      <p:sp>
        <p:nvSpPr>
          <p:cNvPr id="630" name="Google Shape;630;g38de31123fd_0_575"/>
          <p:cNvSpPr/>
          <p:nvPr/>
        </p:nvSpPr>
        <p:spPr>
          <a:xfrm>
            <a:off x="5076540" y="4177724"/>
            <a:ext cx="665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87"/>
              <a:buFont typeface="Inter"/>
              <a:buNone/>
            </a:pPr>
            <a:r>
              <a:rPr b="1" i="0" lang="en-US" sz="1286" u="none" cap="none" strike="noStrike">
                <a:solidFill>
                  <a:srgbClr val="002060"/>
                </a:solidFill>
              </a:rPr>
              <a:t>Policy Consistency:</a:t>
            </a:r>
            <a:r>
              <a:rPr i="0" lang="en-US" sz="1286" u="none" cap="none" strike="noStrike">
                <a:solidFill>
                  <a:srgbClr val="002060"/>
                </a:solidFill>
              </a:rPr>
              <a:t> Governance frameworks drive standardized approaches across organizational units and functions</a:t>
            </a:r>
            <a:endParaRPr i="0" sz="1286" u="none" cap="none" strike="noStrike"/>
          </a:p>
        </p:txBody>
      </p:sp>
      <p:sp>
        <p:nvSpPr>
          <p:cNvPr id="631" name="Google Shape;631;g38de31123fd_0_575"/>
          <p:cNvSpPr/>
          <p:nvPr/>
        </p:nvSpPr>
        <p:spPr>
          <a:xfrm>
            <a:off x="5076540" y="4776716"/>
            <a:ext cx="665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87"/>
              <a:buFont typeface="Inter"/>
              <a:buNone/>
            </a:pPr>
            <a:r>
              <a:rPr b="1" i="0" lang="en-US" sz="1286" u="none" cap="none" strike="noStrike">
                <a:solidFill>
                  <a:srgbClr val="002060"/>
                </a:solidFill>
              </a:rPr>
              <a:t>Maturity Advancement:</a:t>
            </a:r>
            <a:r>
              <a:rPr i="0" lang="en-US" sz="1286" u="none" cap="none" strike="noStrike">
                <a:solidFill>
                  <a:srgbClr val="002060"/>
                </a:solidFill>
              </a:rPr>
              <a:t> Sustained executive support improves organizational cyber resilience maturity over time</a:t>
            </a:r>
            <a:endParaRPr i="0" sz="1286" u="none" cap="none" strike="noStrike"/>
          </a:p>
        </p:txBody>
      </p:sp>
      <p:sp>
        <p:nvSpPr>
          <p:cNvPr id="632" name="Google Shape;632;g38de31123fd_0_575"/>
          <p:cNvSpPr/>
          <p:nvPr/>
        </p:nvSpPr>
        <p:spPr>
          <a:xfrm>
            <a:off x="5076540" y="5468457"/>
            <a:ext cx="6657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87"/>
              <a:buFont typeface="Inter"/>
              <a:buNone/>
            </a:pPr>
            <a:r>
              <a:rPr i="0" lang="en-US" sz="1286" u="none" cap="none" strike="noStrike">
                <a:solidFill>
                  <a:srgbClr val="002060"/>
                </a:solidFill>
              </a:rPr>
              <a:t>Governance aligns to a broader paradigm shift where cybersecurity becomes highly relevant within business context as operational risk.</a:t>
            </a:r>
            <a:endParaRPr i="0" sz="1286" u="none" cap="none" strike="noStrik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8de31123fd_0_59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39" name="Google Shape;639;g38de31123fd_0_59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0" name="Google Shape;640;g38de31123fd_0_590"/>
          <p:cNvSpPr/>
          <p:nvPr/>
        </p:nvSpPr>
        <p:spPr>
          <a:xfrm>
            <a:off x="308175" y="238375"/>
            <a:ext cx="71952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377"/>
              <a:buFont typeface="Nunito Sans"/>
              <a:buNone/>
            </a:pPr>
            <a:r>
              <a:rPr i="0" lang="en-US" sz="3377" u="none" cap="none" strike="noStrike">
                <a:solidFill>
                  <a:srgbClr val="D1282E"/>
                </a:solidFill>
              </a:rPr>
              <a:t>Testing and Continuous Improvement</a:t>
            </a:r>
            <a:endParaRPr i="0" sz="3377" u="none" cap="none" strike="noStrike"/>
          </a:p>
        </p:txBody>
      </p:sp>
      <p:sp>
        <p:nvSpPr>
          <p:cNvPr id="641" name="Google Shape;641;g38de31123fd_0_590"/>
          <p:cNvSpPr/>
          <p:nvPr/>
        </p:nvSpPr>
        <p:spPr>
          <a:xfrm>
            <a:off x="308175" y="1119920"/>
            <a:ext cx="1084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8"/>
              <a:buFont typeface="Inter"/>
              <a:buNone/>
            </a:pPr>
            <a:r>
              <a:rPr i="0" lang="en-US" sz="1317" u="none" cap="none" strike="noStrike">
                <a:solidFill>
                  <a:srgbClr val="002060"/>
                </a:solidFill>
              </a:rPr>
              <a:t>Regular validation through comprehensive testing programs ensures cyber resilience capabilities remain effective against evolving threat landscapes and organizational changes.</a:t>
            </a:r>
            <a:endParaRPr i="0" sz="1317" u="none" cap="none" strike="noStrike"/>
          </a:p>
        </p:txBody>
      </p:sp>
      <p:sp>
        <p:nvSpPr>
          <p:cNvPr id="642" name="Google Shape;642;g38de31123fd_0_590"/>
          <p:cNvSpPr/>
          <p:nvPr/>
        </p:nvSpPr>
        <p:spPr>
          <a:xfrm>
            <a:off x="1425183" y="2218296"/>
            <a:ext cx="21501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89"/>
              <a:buFont typeface="Nunito Sans"/>
              <a:buNone/>
            </a:pPr>
            <a:r>
              <a:rPr i="0" lang="en-US" sz="1688" u="none" cap="none" strike="noStrike">
                <a:solidFill>
                  <a:srgbClr val="002060"/>
                </a:solidFill>
              </a:rPr>
              <a:t>Tabletop Exercises</a:t>
            </a:r>
            <a:endParaRPr i="0" sz="1688" u="none" cap="none" strike="noStrike"/>
          </a:p>
        </p:txBody>
      </p:sp>
      <p:sp>
        <p:nvSpPr>
          <p:cNvPr id="643" name="Google Shape;643;g38de31123fd_0_590"/>
          <p:cNvSpPr/>
          <p:nvPr/>
        </p:nvSpPr>
        <p:spPr>
          <a:xfrm>
            <a:off x="308175" y="2590272"/>
            <a:ext cx="3267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8"/>
              <a:buFont typeface="Inter"/>
              <a:buNone/>
            </a:pPr>
            <a:r>
              <a:rPr i="0" lang="en-US" sz="1317" u="none" cap="none" strike="noStrike">
                <a:solidFill>
                  <a:srgbClr val="002060"/>
                </a:solidFill>
              </a:rPr>
              <a:t>Scenario-based discussions testing decision-making and coordination</a:t>
            </a:r>
            <a:endParaRPr i="0" sz="1317" u="none" cap="none" strike="noStrike"/>
          </a:p>
        </p:txBody>
      </p:sp>
      <p:pic>
        <p:nvPicPr>
          <p:cNvPr descr="preencoded.png" id="644" name="Google Shape;644;g38de31123fd_0_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3369" y="1863775"/>
            <a:ext cx="3796251" cy="3796251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38de31123fd_0_590"/>
          <p:cNvSpPr/>
          <p:nvPr/>
        </p:nvSpPr>
        <p:spPr>
          <a:xfrm>
            <a:off x="7887646" y="2218296"/>
            <a:ext cx="21501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89"/>
              <a:buFont typeface="Nunito Sans"/>
              <a:buNone/>
            </a:pPr>
            <a:r>
              <a:rPr i="0" lang="en-US" sz="1688" u="none" cap="none" strike="noStrike">
                <a:solidFill>
                  <a:srgbClr val="002060"/>
                </a:solidFill>
              </a:rPr>
              <a:t>Red Team Testing</a:t>
            </a:r>
            <a:endParaRPr i="0" sz="1688" u="none" cap="none" strike="noStrike"/>
          </a:p>
        </p:txBody>
      </p:sp>
      <p:sp>
        <p:nvSpPr>
          <p:cNvPr id="646" name="Google Shape;646;g38de31123fd_0_590"/>
          <p:cNvSpPr/>
          <p:nvPr/>
        </p:nvSpPr>
        <p:spPr>
          <a:xfrm>
            <a:off x="7887646" y="2590272"/>
            <a:ext cx="3267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8"/>
              <a:buFont typeface="Inter"/>
              <a:buNone/>
            </a:pPr>
            <a:r>
              <a:rPr i="0" lang="en-US" sz="1317" u="none" cap="none" strike="noStrike">
                <a:solidFill>
                  <a:srgbClr val="002060"/>
                </a:solidFill>
              </a:rPr>
              <a:t>Adversarial simulations identifying vulnerabilities and response gaps</a:t>
            </a:r>
            <a:endParaRPr i="0" sz="1317" u="none" cap="none" strike="noStrike"/>
          </a:p>
        </p:txBody>
      </p:sp>
      <p:pic>
        <p:nvPicPr>
          <p:cNvPr descr="preencoded.png" id="647" name="Google Shape;647;g38de31123fd_0_5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3431" y="1863688"/>
            <a:ext cx="3796251" cy="379625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38de31123fd_0_590"/>
          <p:cNvSpPr/>
          <p:nvPr/>
        </p:nvSpPr>
        <p:spPr>
          <a:xfrm>
            <a:off x="7887646" y="4107895"/>
            <a:ext cx="21501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89"/>
              <a:buFont typeface="Nunito Sans"/>
              <a:buNone/>
            </a:pPr>
            <a:r>
              <a:rPr i="0" lang="en-US" sz="1688" u="none" cap="none" strike="noStrike">
                <a:solidFill>
                  <a:srgbClr val="002060"/>
                </a:solidFill>
              </a:rPr>
              <a:t>Recovery Drills</a:t>
            </a:r>
            <a:endParaRPr i="0" sz="1688" u="none" cap="none" strike="noStrike"/>
          </a:p>
        </p:txBody>
      </p:sp>
      <p:sp>
        <p:nvSpPr>
          <p:cNvPr id="649" name="Google Shape;649;g38de31123fd_0_590"/>
          <p:cNvSpPr/>
          <p:nvPr/>
        </p:nvSpPr>
        <p:spPr>
          <a:xfrm>
            <a:off x="7887646" y="4479872"/>
            <a:ext cx="32673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8"/>
              <a:buFont typeface="Inter"/>
              <a:buNone/>
            </a:pPr>
            <a:r>
              <a:rPr i="0" lang="en-US" sz="1317" u="none" cap="none" strike="noStrike">
                <a:solidFill>
                  <a:srgbClr val="002060"/>
                </a:solidFill>
              </a:rPr>
              <a:t>Full-scale restoration exercises validating technical and procedural capabilities</a:t>
            </a:r>
            <a:endParaRPr i="0" sz="1317" u="none" cap="none" strike="noStrike"/>
          </a:p>
        </p:txBody>
      </p:sp>
      <p:pic>
        <p:nvPicPr>
          <p:cNvPr descr="preencoded.png" id="650" name="Google Shape;650;g38de31123fd_0_5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3331" y="1863700"/>
            <a:ext cx="3796251" cy="379625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38de31123fd_0_590"/>
          <p:cNvSpPr/>
          <p:nvPr/>
        </p:nvSpPr>
        <p:spPr>
          <a:xfrm>
            <a:off x="1425183" y="4245485"/>
            <a:ext cx="21501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89"/>
              <a:buFont typeface="Nunito Sans"/>
              <a:buNone/>
            </a:pPr>
            <a:r>
              <a:rPr i="0" lang="en-US" sz="1688" u="none" cap="none" strike="noStrike">
                <a:solidFill>
                  <a:srgbClr val="002060"/>
                </a:solidFill>
              </a:rPr>
              <a:t>Lessons Integration</a:t>
            </a:r>
            <a:endParaRPr i="0" sz="1688" u="none" cap="none" strike="noStrike"/>
          </a:p>
        </p:txBody>
      </p:sp>
      <p:sp>
        <p:nvSpPr>
          <p:cNvPr id="652" name="Google Shape;652;g38de31123fd_0_590"/>
          <p:cNvSpPr/>
          <p:nvPr/>
        </p:nvSpPr>
        <p:spPr>
          <a:xfrm>
            <a:off x="308175" y="4617462"/>
            <a:ext cx="3267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8"/>
              <a:buFont typeface="Inter"/>
              <a:buNone/>
            </a:pPr>
            <a:r>
              <a:rPr i="0" lang="en-US" sz="1317" u="none" cap="none" strike="noStrike">
                <a:solidFill>
                  <a:srgbClr val="002060"/>
                </a:solidFill>
              </a:rPr>
              <a:t>Quarterly plan updates incorporating testing outcomes and threat intelligence</a:t>
            </a:r>
            <a:endParaRPr i="0" sz="1317" u="none" cap="none" strike="noStrike"/>
          </a:p>
        </p:txBody>
      </p:sp>
      <p:pic>
        <p:nvPicPr>
          <p:cNvPr descr="preencoded.png" id="653" name="Google Shape;653;g38de31123fd_0_5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3344" y="1863700"/>
            <a:ext cx="3796251" cy="379625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38de31123fd_0_590"/>
          <p:cNvSpPr/>
          <p:nvPr/>
        </p:nvSpPr>
        <p:spPr>
          <a:xfrm>
            <a:off x="308175" y="5853527"/>
            <a:ext cx="10846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18"/>
              <a:buFont typeface="Inter"/>
              <a:buNone/>
            </a:pPr>
            <a:r>
              <a:rPr i="0" lang="en-US" sz="1317" u="none" cap="none" strike="noStrike">
                <a:solidFill>
                  <a:srgbClr val="002060"/>
                </a:solidFill>
              </a:rPr>
              <a:t>Testing programs should include cross-functional participation, realistic scenario development, and systematic documentation of findings for continuous improvement initiatives.</a:t>
            </a:r>
            <a:endParaRPr i="0" sz="1317" u="none" cap="none" strike="noStrik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8de31123fd_0_611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61" name="Google Shape;661;g38de31123fd_0_611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2" name="Google Shape;662;g38de31123fd_0_611"/>
          <p:cNvSpPr/>
          <p:nvPr/>
        </p:nvSpPr>
        <p:spPr>
          <a:xfrm>
            <a:off x="320250" y="143100"/>
            <a:ext cx="93942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405"/>
              <a:buFont typeface="Nunito Sans"/>
              <a:buNone/>
            </a:pPr>
            <a:r>
              <a:rPr i="0" lang="en-US" sz="3404" u="none" cap="none" strike="noStrike">
                <a:solidFill>
                  <a:srgbClr val="D1282E"/>
                </a:solidFill>
              </a:rPr>
              <a:t>Common Challenges in Cyber Resilience</a:t>
            </a:r>
            <a:endParaRPr i="0" sz="3404" u="none" cap="none" strike="noStrike"/>
          </a:p>
        </p:txBody>
      </p:sp>
      <p:sp>
        <p:nvSpPr>
          <p:cNvPr id="663" name="Google Shape;663;g38de31123fd_0_611"/>
          <p:cNvSpPr/>
          <p:nvPr/>
        </p:nvSpPr>
        <p:spPr>
          <a:xfrm>
            <a:off x="320249" y="1036563"/>
            <a:ext cx="11551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3"/>
              <a:buFont typeface="Inter"/>
              <a:buNone/>
            </a:pPr>
            <a:r>
              <a:rPr i="0" lang="en-US" sz="1353" u="none" cap="none" strike="noStrike">
                <a:solidFill>
                  <a:srgbClr val="002060"/>
                </a:solidFill>
              </a:rPr>
              <a:t>Organizations frequently encounter obstacles that limit cyber resilience effectiveness, requiring strategic approaches to overcome implementation barriers.</a:t>
            </a:r>
            <a:endParaRPr i="0" sz="1353" u="none" cap="none" strike="noStrike"/>
          </a:p>
        </p:txBody>
      </p:sp>
      <p:sp>
        <p:nvSpPr>
          <p:cNvPr id="664" name="Google Shape;664;g38de31123fd_0_611"/>
          <p:cNvSpPr/>
          <p:nvPr/>
        </p:nvSpPr>
        <p:spPr>
          <a:xfrm>
            <a:off x="320249" y="2051946"/>
            <a:ext cx="5688600" cy="1564800"/>
          </a:xfrm>
          <a:prstGeom prst="roundRect">
            <a:avLst>
              <a:gd fmla="val 612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38de31123fd_0_611"/>
          <p:cNvSpPr/>
          <p:nvPr/>
        </p:nvSpPr>
        <p:spPr>
          <a:xfrm>
            <a:off x="320249" y="2031990"/>
            <a:ext cx="5688600" cy="79800"/>
          </a:xfrm>
          <a:prstGeom prst="roundRect">
            <a:avLst>
              <a:gd fmla="val 91738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38de31123fd_0_611"/>
          <p:cNvSpPr/>
          <p:nvPr/>
        </p:nvSpPr>
        <p:spPr>
          <a:xfrm>
            <a:off x="2903035" y="1790435"/>
            <a:ext cx="522900" cy="522900"/>
          </a:xfrm>
          <a:prstGeom prst="roundRect">
            <a:avLst>
              <a:gd fmla="val 152623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38de31123fd_0_611"/>
          <p:cNvSpPr/>
          <p:nvPr/>
        </p:nvSpPr>
        <p:spPr>
          <a:xfrm>
            <a:off x="514511" y="2487764"/>
            <a:ext cx="217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2"/>
              <a:buFont typeface="Nunito Sans"/>
              <a:buNone/>
            </a:pPr>
            <a:r>
              <a:rPr i="0" lang="en-US" sz="1702" u="none" cap="none" strike="noStrike">
                <a:solidFill>
                  <a:srgbClr val="002060"/>
                </a:solidFill>
              </a:rPr>
              <a:t>Organizational Silos</a:t>
            </a:r>
            <a:endParaRPr i="0" sz="1702" u="none" cap="none" strike="noStrike"/>
          </a:p>
        </p:txBody>
      </p:sp>
      <p:sp>
        <p:nvSpPr>
          <p:cNvPr id="668" name="Google Shape;668;g38de31123fd_0_611"/>
          <p:cNvSpPr/>
          <p:nvPr/>
        </p:nvSpPr>
        <p:spPr>
          <a:xfrm>
            <a:off x="514511" y="2864752"/>
            <a:ext cx="5300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3"/>
              <a:buFont typeface="Inter"/>
              <a:buNone/>
            </a:pPr>
            <a:r>
              <a:rPr i="0" lang="en-US" sz="1353" u="none" cap="none" strike="noStrike">
                <a:solidFill>
                  <a:srgbClr val="002060"/>
                </a:solidFill>
              </a:rPr>
              <a:t>Disconnected security and continuity teams operating with limited coordination and communication</a:t>
            </a:r>
            <a:endParaRPr i="0" sz="1353" u="none" cap="none" strike="noStrike"/>
          </a:p>
        </p:txBody>
      </p:sp>
      <p:sp>
        <p:nvSpPr>
          <p:cNvPr id="669" name="Google Shape;669;g38de31123fd_0_611"/>
          <p:cNvSpPr/>
          <p:nvPr/>
        </p:nvSpPr>
        <p:spPr>
          <a:xfrm>
            <a:off x="6183148" y="2051946"/>
            <a:ext cx="5688600" cy="1564800"/>
          </a:xfrm>
          <a:prstGeom prst="roundRect">
            <a:avLst>
              <a:gd fmla="val 612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38de31123fd_0_611"/>
          <p:cNvSpPr/>
          <p:nvPr/>
        </p:nvSpPr>
        <p:spPr>
          <a:xfrm>
            <a:off x="6183148" y="2031990"/>
            <a:ext cx="5688600" cy="79800"/>
          </a:xfrm>
          <a:prstGeom prst="roundRect">
            <a:avLst>
              <a:gd fmla="val 91738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38de31123fd_0_611"/>
          <p:cNvSpPr/>
          <p:nvPr/>
        </p:nvSpPr>
        <p:spPr>
          <a:xfrm>
            <a:off x="6377411" y="2487764"/>
            <a:ext cx="217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2"/>
              <a:buFont typeface="Nunito Sans"/>
              <a:buNone/>
            </a:pPr>
            <a:r>
              <a:rPr i="0" lang="en-US" sz="1702" u="none" cap="none" strike="noStrike">
                <a:solidFill>
                  <a:srgbClr val="002060"/>
                </a:solidFill>
              </a:rPr>
              <a:t>Technology Focus</a:t>
            </a:r>
            <a:endParaRPr i="0" sz="1702" u="none" cap="none" strike="noStrike"/>
          </a:p>
        </p:txBody>
      </p:sp>
      <p:sp>
        <p:nvSpPr>
          <p:cNvPr id="672" name="Google Shape;672;g38de31123fd_0_611"/>
          <p:cNvSpPr/>
          <p:nvPr/>
        </p:nvSpPr>
        <p:spPr>
          <a:xfrm>
            <a:off x="6377411" y="2864752"/>
            <a:ext cx="5300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3"/>
              <a:buFont typeface="Inter"/>
              <a:buNone/>
            </a:pPr>
            <a:r>
              <a:rPr i="0" lang="en-US" sz="1353" u="none" cap="none" strike="noStrike">
                <a:solidFill>
                  <a:srgbClr val="002060"/>
                </a:solidFill>
              </a:rPr>
              <a:t>Over-reliance on technical solutions without adequate process, training, and governance components</a:t>
            </a:r>
            <a:endParaRPr i="0" sz="1353" u="none" cap="none" strike="noStrike"/>
          </a:p>
        </p:txBody>
      </p:sp>
      <p:sp>
        <p:nvSpPr>
          <p:cNvPr id="673" name="Google Shape;673;g38de31123fd_0_611"/>
          <p:cNvSpPr/>
          <p:nvPr/>
        </p:nvSpPr>
        <p:spPr>
          <a:xfrm>
            <a:off x="320249" y="4052572"/>
            <a:ext cx="5688600" cy="1564800"/>
          </a:xfrm>
          <a:prstGeom prst="roundRect">
            <a:avLst>
              <a:gd fmla="val 612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38de31123fd_0_611"/>
          <p:cNvSpPr/>
          <p:nvPr/>
        </p:nvSpPr>
        <p:spPr>
          <a:xfrm>
            <a:off x="320249" y="4032615"/>
            <a:ext cx="5688600" cy="79800"/>
          </a:xfrm>
          <a:prstGeom prst="roundRect">
            <a:avLst>
              <a:gd fmla="val 91738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38de31123fd_0_611"/>
          <p:cNvSpPr/>
          <p:nvPr/>
        </p:nvSpPr>
        <p:spPr>
          <a:xfrm>
            <a:off x="2903035" y="3791060"/>
            <a:ext cx="522900" cy="522900"/>
          </a:xfrm>
          <a:prstGeom prst="roundRect">
            <a:avLst>
              <a:gd fmla="val 152623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38de31123fd_0_611"/>
          <p:cNvSpPr/>
          <p:nvPr/>
        </p:nvSpPr>
        <p:spPr>
          <a:xfrm>
            <a:off x="514511" y="4488390"/>
            <a:ext cx="217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2"/>
              <a:buFont typeface="Nunito Sans"/>
              <a:buNone/>
            </a:pPr>
            <a:r>
              <a:rPr i="0" lang="en-US" sz="1702" u="none" cap="none" strike="noStrike">
                <a:solidFill>
                  <a:srgbClr val="002060"/>
                </a:solidFill>
              </a:rPr>
              <a:t>Measurement Gaps</a:t>
            </a:r>
            <a:endParaRPr i="0" sz="1702" u="none" cap="none" strike="noStrike"/>
          </a:p>
        </p:txBody>
      </p:sp>
      <p:sp>
        <p:nvSpPr>
          <p:cNvPr id="677" name="Google Shape;677;g38de31123fd_0_611"/>
          <p:cNvSpPr/>
          <p:nvPr/>
        </p:nvSpPr>
        <p:spPr>
          <a:xfrm>
            <a:off x="514511" y="4865378"/>
            <a:ext cx="5300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3"/>
              <a:buFont typeface="Inter"/>
              <a:buNone/>
            </a:pPr>
            <a:r>
              <a:rPr i="0" lang="en-US" sz="1353" u="none" cap="none" strike="noStrike">
                <a:solidFill>
                  <a:srgbClr val="002060"/>
                </a:solidFill>
              </a:rPr>
              <a:t>Lack of comprehensive metrics or maturity benchmarks for assessing resilience effectiveness</a:t>
            </a:r>
            <a:endParaRPr i="0" sz="1353" u="none" cap="none" strike="noStrike"/>
          </a:p>
        </p:txBody>
      </p:sp>
      <p:sp>
        <p:nvSpPr>
          <p:cNvPr id="678" name="Google Shape;678;g38de31123fd_0_611"/>
          <p:cNvSpPr/>
          <p:nvPr/>
        </p:nvSpPr>
        <p:spPr>
          <a:xfrm>
            <a:off x="6183148" y="4052572"/>
            <a:ext cx="5688600" cy="1564800"/>
          </a:xfrm>
          <a:prstGeom prst="roundRect">
            <a:avLst>
              <a:gd fmla="val 612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38de31123fd_0_611"/>
          <p:cNvSpPr/>
          <p:nvPr/>
        </p:nvSpPr>
        <p:spPr>
          <a:xfrm>
            <a:off x="6183148" y="4032615"/>
            <a:ext cx="5688600" cy="79800"/>
          </a:xfrm>
          <a:prstGeom prst="roundRect">
            <a:avLst>
              <a:gd fmla="val 91738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38de31123fd_0_611"/>
          <p:cNvSpPr/>
          <p:nvPr/>
        </p:nvSpPr>
        <p:spPr>
          <a:xfrm>
            <a:off x="6377411" y="4488390"/>
            <a:ext cx="2179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02"/>
              <a:buFont typeface="Nunito Sans"/>
              <a:buNone/>
            </a:pPr>
            <a:r>
              <a:rPr i="0" lang="en-US" sz="1702" u="none" cap="none" strike="noStrike">
                <a:solidFill>
                  <a:srgbClr val="002060"/>
                </a:solidFill>
              </a:rPr>
              <a:t>Resource Constraints</a:t>
            </a:r>
            <a:endParaRPr i="0" sz="1702" u="none" cap="none" strike="noStrike"/>
          </a:p>
        </p:txBody>
      </p:sp>
      <p:sp>
        <p:nvSpPr>
          <p:cNvPr id="681" name="Google Shape;681;g38de31123fd_0_611"/>
          <p:cNvSpPr/>
          <p:nvPr/>
        </p:nvSpPr>
        <p:spPr>
          <a:xfrm>
            <a:off x="6377411" y="4865378"/>
            <a:ext cx="53001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3"/>
              <a:buFont typeface="Inter"/>
              <a:buNone/>
            </a:pPr>
            <a:r>
              <a:rPr i="0" lang="en-US" sz="1353" u="none" cap="none" strike="noStrike">
                <a:solidFill>
                  <a:srgbClr val="002060"/>
                </a:solidFill>
              </a:rPr>
              <a:t>Insufficient budget allocation or skilled personnel for comprehensive resilience programs</a:t>
            </a:r>
            <a:endParaRPr i="0" sz="1353" u="none" cap="none" strike="noStrike"/>
          </a:p>
        </p:txBody>
      </p:sp>
      <p:sp>
        <p:nvSpPr>
          <p:cNvPr id="682" name="Google Shape;682;g38de31123fd_0_611"/>
          <p:cNvSpPr/>
          <p:nvPr/>
        </p:nvSpPr>
        <p:spPr>
          <a:xfrm>
            <a:off x="320249" y="5813513"/>
            <a:ext cx="115515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3"/>
              <a:buFont typeface="Inter"/>
              <a:buNone/>
            </a:pPr>
            <a:r>
              <a:rPr i="0" lang="en-US" sz="1353" u="none" cap="none" strike="noStrike">
                <a:solidFill>
                  <a:srgbClr val="002060"/>
                </a:solidFill>
              </a:rPr>
              <a:t>Addressing these challenges requires executive sponsorship, cross-functional integration, and systematic capability development aligned with organizational risk tolerance and strategic objectives.</a:t>
            </a:r>
            <a:endParaRPr i="0" sz="1353" u="none" cap="none" strike="noStrike"/>
          </a:p>
        </p:txBody>
      </p:sp>
      <p:sp>
        <p:nvSpPr>
          <p:cNvPr id="683" name="Google Shape;683;g38de31123fd_0_611"/>
          <p:cNvSpPr/>
          <p:nvPr/>
        </p:nvSpPr>
        <p:spPr>
          <a:xfrm>
            <a:off x="8766010" y="1808635"/>
            <a:ext cx="522900" cy="522900"/>
          </a:xfrm>
          <a:prstGeom prst="roundRect">
            <a:avLst>
              <a:gd fmla="val 152623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38de31123fd_0_611"/>
          <p:cNvSpPr/>
          <p:nvPr/>
        </p:nvSpPr>
        <p:spPr>
          <a:xfrm>
            <a:off x="8834935" y="3811085"/>
            <a:ext cx="522900" cy="522900"/>
          </a:xfrm>
          <a:prstGeom prst="roundRect">
            <a:avLst>
              <a:gd fmla="val 152623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800" lIns="79800" spcFirstLastPara="1" rIns="79800" wrap="square" tIns="79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de31123fd_0_25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193" name="Google Shape;193;g38de31123fd_0_25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194" name="Google Shape;194;g38de31123fd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52" y="1856763"/>
            <a:ext cx="3620224" cy="362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8de31123fd_0_25"/>
          <p:cNvSpPr/>
          <p:nvPr/>
        </p:nvSpPr>
        <p:spPr>
          <a:xfrm>
            <a:off x="619250" y="430175"/>
            <a:ext cx="8390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Why Data Resilience Matters</a:t>
            </a:r>
            <a:endParaRPr i="0" sz="4450" u="none" cap="none" strike="noStrike"/>
          </a:p>
        </p:txBody>
      </p:sp>
      <p:sp>
        <p:nvSpPr>
          <p:cNvPr id="196" name="Google Shape;196;g38de31123fd_0_25"/>
          <p:cNvSpPr/>
          <p:nvPr/>
        </p:nvSpPr>
        <p:spPr>
          <a:xfrm>
            <a:off x="4616300" y="1693818"/>
            <a:ext cx="7321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Financial Impact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: Data disruptions cause significant financial losses through downtime and recovery costs.</a:t>
            </a:r>
            <a:endParaRPr i="0" sz="1750" u="none" cap="none" strike="noStrike"/>
          </a:p>
        </p:txBody>
      </p:sp>
      <p:sp>
        <p:nvSpPr>
          <p:cNvPr id="197" name="Google Shape;197;g38de31123fd_0_25"/>
          <p:cNvSpPr/>
          <p:nvPr/>
        </p:nvSpPr>
        <p:spPr>
          <a:xfrm>
            <a:off x="4616300" y="2498920"/>
            <a:ext cx="7321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Operational Continuity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: Strong data resilience reduces downtime and ensures continuous business operations.</a:t>
            </a:r>
            <a:endParaRPr i="0" sz="1750" u="none" cap="none" strike="noStrike"/>
          </a:p>
        </p:txBody>
      </p:sp>
      <p:sp>
        <p:nvSpPr>
          <p:cNvPr id="198" name="Google Shape;198;g38de31123fd_0_25"/>
          <p:cNvSpPr/>
          <p:nvPr/>
        </p:nvSpPr>
        <p:spPr>
          <a:xfrm>
            <a:off x="4616300" y="3304020"/>
            <a:ext cx="7321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Business Dependency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: Modern enterprises depend on data for every critical function and decision.</a:t>
            </a:r>
            <a:endParaRPr i="0" sz="1750" u="none" cap="none" strike="noStrike"/>
          </a:p>
        </p:txBody>
      </p:sp>
      <p:sp>
        <p:nvSpPr>
          <p:cNvPr id="199" name="Google Shape;199;g38de31123fd_0_25"/>
          <p:cNvSpPr/>
          <p:nvPr/>
        </p:nvSpPr>
        <p:spPr>
          <a:xfrm>
            <a:off x="4616300" y="4109121"/>
            <a:ext cx="7321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002060"/>
                </a:solidFill>
              </a:rPr>
              <a:t>Competitive Advantage</a:t>
            </a:r>
            <a:r>
              <a:rPr i="0" lang="en-US" sz="1750" u="none" cap="none" strike="noStrike">
                <a:solidFill>
                  <a:srgbClr val="002060"/>
                </a:solidFill>
              </a:rPr>
              <a:t>: Organizations with robust data resilience outperform competitors during crises.</a:t>
            </a:r>
            <a:endParaRPr i="0" sz="1750" u="none" cap="none" strike="noStrike"/>
          </a:p>
        </p:txBody>
      </p:sp>
      <p:sp>
        <p:nvSpPr>
          <p:cNvPr id="200" name="Google Shape;200;g38de31123fd_0_25"/>
          <p:cNvSpPr/>
          <p:nvPr/>
        </p:nvSpPr>
        <p:spPr>
          <a:xfrm>
            <a:off x="4616300" y="5039000"/>
            <a:ext cx="7321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Data resilience is no longer optional—it's a strategic imperative for organizational survival and growth.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8de31123fd_0_63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691" name="Google Shape;691;g38de31123fd_0_63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2" name="Google Shape;692;g38de31123fd_0_638"/>
          <p:cNvSpPr/>
          <p:nvPr/>
        </p:nvSpPr>
        <p:spPr>
          <a:xfrm>
            <a:off x="369876" y="123226"/>
            <a:ext cx="6754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246"/>
              <a:buFont typeface="Nunito Sans"/>
              <a:buNone/>
            </a:pPr>
            <a:r>
              <a:rPr i="0" lang="en-US" sz="3245" u="none" cap="none" strike="noStrike">
                <a:solidFill>
                  <a:srgbClr val="D1282E"/>
                </a:solidFill>
              </a:rPr>
              <a:t>Measuring Cyber Resilience Maturity</a:t>
            </a:r>
            <a:endParaRPr i="0" sz="3245" u="none" cap="none" strike="noStrike"/>
          </a:p>
        </p:txBody>
      </p:sp>
      <p:sp>
        <p:nvSpPr>
          <p:cNvPr id="693" name="Google Shape;693;g38de31123fd_0_638"/>
          <p:cNvSpPr/>
          <p:nvPr/>
        </p:nvSpPr>
        <p:spPr>
          <a:xfrm>
            <a:off x="369876" y="1319482"/>
            <a:ext cx="67542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70"/>
              <a:buFont typeface="Inter"/>
              <a:buNone/>
            </a:pPr>
            <a:r>
              <a:rPr i="0" lang="en-US" sz="1270" u="none" cap="none" strike="noStrike">
                <a:solidFill>
                  <a:srgbClr val="002060"/>
                </a:solidFill>
              </a:rPr>
              <a:t>Comprehensive measurement programs utilize quantitative metrics and qualitative assessments to evaluate cyber resilience effectiveness and drive continuous improvement.</a:t>
            </a:r>
            <a:endParaRPr i="0" sz="1270" u="none" cap="none" strike="noStrike"/>
          </a:p>
        </p:txBody>
      </p:sp>
      <p:sp>
        <p:nvSpPr>
          <p:cNvPr id="694" name="Google Shape;694;g38de31123fd_0_638"/>
          <p:cNvSpPr/>
          <p:nvPr/>
        </p:nvSpPr>
        <p:spPr>
          <a:xfrm>
            <a:off x="369876" y="2379299"/>
            <a:ext cx="3273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281"/>
              <a:buFont typeface="Nunito Sans"/>
              <a:buNone/>
            </a:pPr>
            <a:r>
              <a:rPr i="0" lang="en-US" sz="4280" u="none" cap="none" strike="noStrike">
                <a:solidFill>
                  <a:srgbClr val="002060"/>
                </a:solidFill>
              </a:rPr>
              <a:t>15min</a:t>
            </a:r>
            <a:endParaRPr i="0" sz="4280" u="none" cap="none" strike="noStrike"/>
          </a:p>
        </p:txBody>
      </p:sp>
      <p:sp>
        <p:nvSpPr>
          <p:cNvPr id="695" name="Google Shape;695;g38de31123fd_0_638"/>
          <p:cNvSpPr/>
          <p:nvPr/>
        </p:nvSpPr>
        <p:spPr>
          <a:xfrm>
            <a:off x="975565" y="3129942"/>
            <a:ext cx="2062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9"/>
              <a:buFont typeface="Nunito Sans"/>
              <a:buNone/>
            </a:pPr>
            <a:r>
              <a:rPr i="0" lang="en-US" sz="1599" u="none" cap="none" strike="noStrike">
                <a:solidFill>
                  <a:srgbClr val="002060"/>
                </a:solidFill>
              </a:rPr>
              <a:t>Detection Speed</a:t>
            </a:r>
            <a:endParaRPr i="0" sz="1599" u="none" cap="none" strike="noStrike"/>
          </a:p>
        </p:txBody>
      </p:sp>
      <p:sp>
        <p:nvSpPr>
          <p:cNvPr id="696" name="Google Shape;696;g38de31123fd_0_638"/>
          <p:cNvSpPr/>
          <p:nvPr/>
        </p:nvSpPr>
        <p:spPr>
          <a:xfrm>
            <a:off x="369876" y="3552704"/>
            <a:ext cx="3273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70"/>
              <a:buFont typeface="Inter"/>
              <a:buNone/>
            </a:pPr>
            <a:r>
              <a:rPr i="0" lang="en-US" sz="1270" u="none" cap="none" strike="noStrike">
                <a:solidFill>
                  <a:srgbClr val="002060"/>
                </a:solidFill>
              </a:rPr>
              <a:t>Average time from initial compromise to threat identification</a:t>
            </a:r>
            <a:endParaRPr i="0" sz="1270" u="none" cap="none" strike="noStrike"/>
          </a:p>
        </p:txBody>
      </p:sp>
      <p:sp>
        <p:nvSpPr>
          <p:cNvPr id="697" name="Google Shape;697;g38de31123fd_0_638"/>
          <p:cNvSpPr/>
          <p:nvPr/>
        </p:nvSpPr>
        <p:spPr>
          <a:xfrm>
            <a:off x="3850099" y="2379299"/>
            <a:ext cx="3274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281"/>
              <a:buFont typeface="Nunito Sans"/>
              <a:buNone/>
            </a:pPr>
            <a:r>
              <a:rPr i="0" lang="en-US" sz="4280" u="none" cap="none" strike="noStrike">
                <a:solidFill>
                  <a:srgbClr val="002060"/>
                </a:solidFill>
              </a:rPr>
              <a:t>98%</a:t>
            </a:r>
            <a:endParaRPr i="0" sz="4280" u="none" cap="none" strike="noStrike"/>
          </a:p>
        </p:txBody>
      </p:sp>
      <p:sp>
        <p:nvSpPr>
          <p:cNvPr id="698" name="Google Shape;698;g38de31123fd_0_638"/>
          <p:cNvSpPr/>
          <p:nvPr/>
        </p:nvSpPr>
        <p:spPr>
          <a:xfrm>
            <a:off x="4455789" y="3129942"/>
            <a:ext cx="2062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9"/>
              <a:buFont typeface="Nunito Sans"/>
              <a:buNone/>
            </a:pPr>
            <a:r>
              <a:rPr i="0" lang="en-US" sz="1599" u="none" cap="none" strike="noStrike">
                <a:solidFill>
                  <a:srgbClr val="002060"/>
                </a:solidFill>
              </a:rPr>
              <a:t>Recovery Success</a:t>
            </a:r>
            <a:endParaRPr i="0" sz="1599" u="none" cap="none" strike="noStrike"/>
          </a:p>
        </p:txBody>
      </p:sp>
      <p:sp>
        <p:nvSpPr>
          <p:cNvPr id="699" name="Google Shape;699;g38de31123fd_0_638"/>
          <p:cNvSpPr/>
          <p:nvPr/>
        </p:nvSpPr>
        <p:spPr>
          <a:xfrm>
            <a:off x="3850099" y="3552704"/>
            <a:ext cx="3274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70"/>
              <a:buFont typeface="Inter"/>
              <a:buNone/>
            </a:pPr>
            <a:r>
              <a:rPr i="0" lang="en-US" sz="1270" u="none" cap="none" strike="noStrike">
                <a:solidFill>
                  <a:srgbClr val="002060"/>
                </a:solidFill>
              </a:rPr>
              <a:t>Percentage of systems restored within RTO objectives</a:t>
            </a:r>
            <a:endParaRPr i="0" sz="1270" u="none" cap="none" strike="noStrike"/>
          </a:p>
        </p:txBody>
      </p:sp>
      <p:sp>
        <p:nvSpPr>
          <p:cNvPr id="700" name="Google Shape;700;g38de31123fd_0_638"/>
          <p:cNvSpPr/>
          <p:nvPr/>
        </p:nvSpPr>
        <p:spPr>
          <a:xfrm>
            <a:off x="369876" y="4492996"/>
            <a:ext cx="3273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281"/>
              <a:buFont typeface="Nunito Sans"/>
              <a:buNone/>
            </a:pPr>
            <a:r>
              <a:rPr i="0" lang="en-US" sz="4280" u="none" cap="none" strike="noStrike">
                <a:solidFill>
                  <a:srgbClr val="002060"/>
                </a:solidFill>
              </a:rPr>
              <a:t>4.2</a:t>
            </a:r>
            <a:endParaRPr i="0" sz="4280" u="none" cap="none" strike="noStrike"/>
          </a:p>
        </p:txBody>
      </p:sp>
      <p:sp>
        <p:nvSpPr>
          <p:cNvPr id="701" name="Google Shape;701;g38de31123fd_0_638"/>
          <p:cNvSpPr/>
          <p:nvPr/>
        </p:nvSpPr>
        <p:spPr>
          <a:xfrm>
            <a:off x="975565" y="5243639"/>
            <a:ext cx="2062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9"/>
              <a:buFont typeface="Nunito Sans"/>
              <a:buNone/>
            </a:pPr>
            <a:r>
              <a:rPr i="0" lang="en-US" sz="1599" u="none" cap="none" strike="noStrike">
                <a:solidFill>
                  <a:srgbClr val="002060"/>
                </a:solidFill>
              </a:rPr>
              <a:t>Maturity Score</a:t>
            </a:r>
            <a:endParaRPr i="0" sz="1599" u="none" cap="none" strike="noStrike"/>
          </a:p>
        </p:txBody>
      </p:sp>
      <p:sp>
        <p:nvSpPr>
          <p:cNvPr id="702" name="Google Shape;702;g38de31123fd_0_638"/>
          <p:cNvSpPr/>
          <p:nvPr/>
        </p:nvSpPr>
        <p:spPr>
          <a:xfrm>
            <a:off x="369876" y="5666401"/>
            <a:ext cx="3273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70"/>
              <a:buFont typeface="Inter"/>
              <a:buNone/>
            </a:pPr>
            <a:r>
              <a:rPr i="0" lang="en-US" sz="1270" u="none" cap="none" strike="noStrike">
                <a:solidFill>
                  <a:srgbClr val="002060"/>
                </a:solidFill>
              </a:rPr>
              <a:t>Framework alignment assessment on 5-point scale</a:t>
            </a:r>
            <a:endParaRPr i="0" sz="1270" u="none" cap="none" strike="noStrike"/>
          </a:p>
        </p:txBody>
      </p:sp>
      <p:sp>
        <p:nvSpPr>
          <p:cNvPr id="703" name="Google Shape;703;g38de31123fd_0_638"/>
          <p:cNvSpPr/>
          <p:nvPr/>
        </p:nvSpPr>
        <p:spPr>
          <a:xfrm>
            <a:off x="3850099" y="4492996"/>
            <a:ext cx="3274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281"/>
              <a:buFont typeface="Nunito Sans"/>
              <a:buNone/>
            </a:pPr>
            <a:r>
              <a:rPr i="0" lang="en-US" sz="4280" u="none" cap="none" strike="noStrike">
                <a:solidFill>
                  <a:srgbClr val="002060"/>
                </a:solidFill>
              </a:rPr>
              <a:t>12</a:t>
            </a:r>
            <a:endParaRPr i="0" sz="4280" u="none" cap="none" strike="noStrike"/>
          </a:p>
        </p:txBody>
      </p:sp>
      <p:sp>
        <p:nvSpPr>
          <p:cNvPr id="704" name="Google Shape;704;g38de31123fd_0_638"/>
          <p:cNvSpPr/>
          <p:nvPr/>
        </p:nvSpPr>
        <p:spPr>
          <a:xfrm>
            <a:off x="4455789" y="5243639"/>
            <a:ext cx="2062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99"/>
              <a:buFont typeface="Nunito Sans"/>
              <a:buNone/>
            </a:pPr>
            <a:r>
              <a:rPr i="0" lang="en-US" sz="1599" u="none" cap="none" strike="noStrike">
                <a:solidFill>
                  <a:srgbClr val="002060"/>
                </a:solidFill>
              </a:rPr>
              <a:t>Test Frequency</a:t>
            </a:r>
            <a:endParaRPr i="0" sz="1599" u="none" cap="none" strike="noStrike"/>
          </a:p>
        </p:txBody>
      </p:sp>
      <p:sp>
        <p:nvSpPr>
          <p:cNvPr id="705" name="Google Shape;705;g38de31123fd_0_638"/>
          <p:cNvSpPr/>
          <p:nvPr/>
        </p:nvSpPr>
        <p:spPr>
          <a:xfrm>
            <a:off x="3850099" y="5666401"/>
            <a:ext cx="3274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70"/>
              <a:buFont typeface="Inter"/>
              <a:buNone/>
            </a:pPr>
            <a:r>
              <a:rPr i="0" lang="en-US" sz="1270" u="none" cap="none" strike="noStrike">
                <a:solidFill>
                  <a:srgbClr val="002060"/>
                </a:solidFill>
              </a:rPr>
              <a:t>Number of resilience exercises conducted annually</a:t>
            </a:r>
            <a:endParaRPr i="0" sz="1270" u="none" cap="none" strike="noStrike"/>
          </a:p>
        </p:txBody>
      </p:sp>
      <p:pic>
        <p:nvPicPr>
          <p:cNvPr descr="preencoded.png" id="706" name="Google Shape;706;g38de31123fd_0_6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7050" y="672298"/>
            <a:ext cx="4511775" cy="4511802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38de31123fd_0_638"/>
          <p:cNvSpPr/>
          <p:nvPr/>
        </p:nvSpPr>
        <p:spPr>
          <a:xfrm>
            <a:off x="7533975" y="5410125"/>
            <a:ext cx="41526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70"/>
              <a:buFont typeface="Inter"/>
              <a:buNone/>
            </a:pPr>
            <a:r>
              <a:rPr b="0" i="0" lang="en-US" sz="1270" u="none" cap="none" strike="noStrike">
                <a:solidFill>
                  <a:srgbClr val="002060"/>
                </a:solidFill>
                <a:latin typeface="Inter"/>
                <a:ea typeface="Inter"/>
                <a:cs typeface="Inter"/>
                <a:sym typeface="Inter"/>
              </a:rPr>
              <a:t>Additional indicators include mean time to recovery (MTTR), business impact duration, stakeholder communication effectiveness, and continuous improvement implementation rates.</a:t>
            </a:r>
            <a:endParaRPr b="0" i="0" sz="1270" u="none" cap="none" strike="noStrike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8de31123fd_0_660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714" name="Google Shape;714;g38de31123fd_0_660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5" name="Google Shape;715;g38de31123fd_0_660"/>
          <p:cNvSpPr/>
          <p:nvPr/>
        </p:nvSpPr>
        <p:spPr>
          <a:xfrm>
            <a:off x="3061076" y="217225"/>
            <a:ext cx="6479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391"/>
              <a:buFont typeface="Nunito Sans"/>
              <a:buNone/>
            </a:pPr>
            <a:r>
              <a:rPr i="0" lang="en-US" sz="3391" u="none" cap="none" strike="noStrike">
                <a:solidFill>
                  <a:srgbClr val="D1282E"/>
                </a:solidFill>
              </a:rPr>
              <a:t>Summary and Key Takeaways</a:t>
            </a:r>
            <a:endParaRPr i="0" sz="3391" u="none" cap="none" strike="noStrike"/>
          </a:p>
        </p:txBody>
      </p:sp>
      <p:pic>
        <p:nvPicPr>
          <p:cNvPr descr="preencoded.png" id="716" name="Google Shape;716;g38de31123fd_0_6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075" y="1213113"/>
            <a:ext cx="4222868" cy="42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38de31123fd_0_660"/>
          <p:cNvSpPr/>
          <p:nvPr/>
        </p:nvSpPr>
        <p:spPr>
          <a:xfrm>
            <a:off x="5010945" y="1174149"/>
            <a:ext cx="654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Font typeface="Inter"/>
              <a:buNone/>
            </a:pPr>
            <a:r>
              <a:rPr b="1" i="0" lang="en-US" sz="1356" u="none" cap="none" strike="noStrike">
                <a:solidFill>
                  <a:srgbClr val="002060"/>
                </a:solidFill>
              </a:rPr>
              <a:t>Integrated Approach:</a:t>
            </a:r>
            <a:r>
              <a:rPr i="0" lang="en-US" sz="1356" u="none" cap="none" strike="noStrike">
                <a:solidFill>
                  <a:srgbClr val="002060"/>
                </a:solidFill>
              </a:rPr>
              <a:t> Cyber resilience successfully combines security, recovery, and continuity capabilities into unified organizational strength</a:t>
            </a:r>
            <a:endParaRPr i="0" sz="1356" u="none" cap="none" strike="noStrike"/>
          </a:p>
        </p:txBody>
      </p:sp>
      <p:sp>
        <p:nvSpPr>
          <p:cNvPr id="718" name="Google Shape;718;g38de31123fd_0_660"/>
          <p:cNvSpPr/>
          <p:nvPr/>
        </p:nvSpPr>
        <p:spPr>
          <a:xfrm>
            <a:off x="5010945" y="1788883"/>
            <a:ext cx="654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Font typeface="Inter"/>
              <a:buNone/>
            </a:pPr>
            <a:r>
              <a:rPr b="1" i="0" lang="en-US" sz="1356" u="none" cap="none" strike="noStrike">
                <a:solidFill>
                  <a:srgbClr val="002060"/>
                </a:solidFill>
              </a:rPr>
              <a:t>Framework Guidance:</a:t>
            </a:r>
            <a:r>
              <a:rPr i="0" lang="en-US" sz="1356" u="none" cap="none" strike="noStrike">
                <a:solidFill>
                  <a:srgbClr val="002060"/>
                </a:solidFill>
              </a:rPr>
              <a:t> Standards like NIST CSF 2.0, ISO, and DRI provide structured approaches valuable for any type of organization for developing maturity</a:t>
            </a:r>
            <a:endParaRPr i="0" sz="1356" u="none" cap="none" strike="noStrike"/>
          </a:p>
        </p:txBody>
      </p:sp>
      <p:sp>
        <p:nvSpPr>
          <p:cNvPr id="719" name="Google Shape;719;g38de31123fd_0_660"/>
          <p:cNvSpPr/>
          <p:nvPr/>
        </p:nvSpPr>
        <p:spPr>
          <a:xfrm>
            <a:off x="5010945" y="2680700"/>
            <a:ext cx="654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Font typeface="Inter"/>
              <a:buNone/>
            </a:pPr>
            <a:r>
              <a:rPr b="1" i="0" lang="en-US" sz="1356" u="none" cap="none" strike="noStrike">
                <a:solidFill>
                  <a:srgbClr val="002060"/>
                </a:solidFill>
              </a:rPr>
              <a:t>Continuous Validation:</a:t>
            </a:r>
            <a:r>
              <a:rPr i="0" lang="en-US" sz="1356" u="none" cap="none" strike="noStrike">
                <a:solidFill>
                  <a:srgbClr val="002060"/>
                </a:solidFill>
              </a:rPr>
              <a:t> Regular testing and comprehensive metrics ensure readiness while driving systematic improvement initiatives</a:t>
            </a:r>
            <a:endParaRPr i="0" sz="1356" u="none" cap="none" strike="noStrike"/>
          </a:p>
        </p:txBody>
      </p:sp>
      <p:sp>
        <p:nvSpPr>
          <p:cNvPr id="720" name="Google Shape;720;g38de31123fd_0_660"/>
          <p:cNvSpPr/>
          <p:nvPr/>
        </p:nvSpPr>
        <p:spPr>
          <a:xfrm>
            <a:off x="5010945" y="3295434"/>
            <a:ext cx="654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Font typeface="Inter"/>
              <a:buNone/>
            </a:pPr>
            <a:r>
              <a:rPr b="1" i="0" lang="en-US" sz="1356" u="none" cap="none" strike="noStrike">
                <a:solidFill>
                  <a:srgbClr val="002060"/>
                </a:solidFill>
              </a:rPr>
              <a:t>Leadership Commitment:</a:t>
            </a:r>
            <a:r>
              <a:rPr i="0" lang="en-US" sz="1356" u="none" cap="none" strike="noStrike">
                <a:solidFill>
                  <a:srgbClr val="002060"/>
                </a:solidFill>
              </a:rPr>
              <a:t> Executive governance and oversight treat cybersecurity as major enterprise risk requiring dedicated attention</a:t>
            </a:r>
            <a:endParaRPr i="0" sz="1356" u="none" cap="none" strike="noStrike"/>
          </a:p>
        </p:txBody>
      </p:sp>
      <p:sp>
        <p:nvSpPr>
          <p:cNvPr id="721" name="Google Shape;721;g38de31123fd_0_660"/>
          <p:cNvSpPr/>
          <p:nvPr/>
        </p:nvSpPr>
        <p:spPr>
          <a:xfrm>
            <a:off x="5010945" y="3910166"/>
            <a:ext cx="654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356"/>
              <a:buFont typeface="Inter"/>
              <a:buNone/>
            </a:pPr>
            <a:r>
              <a:rPr b="1" i="0" lang="en-US" sz="1356" u="none" cap="none" strike="noStrike">
                <a:solidFill>
                  <a:srgbClr val="002060"/>
                </a:solidFill>
              </a:rPr>
              <a:t>Strategic Value:</a:t>
            </a:r>
            <a:r>
              <a:rPr i="0" lang="en-US" sz="1356" u="none" cap="none" strike="noStrike">
                <a:solidFill>
                  <a:srgbClr val="002060"/>
                </a:solidFill>
              </a:rPr>
              <a:t> Proactive cyber resilience transforms risk management into competitive advantage and stakeholder confidence</a:t>
            </a:r>
            <a:endParaRPr i="0" sz="1356" u="none" cap="none" strike="noStrike"/>
          </a:p>
        </p:txBody>
      </p:sp>
      <p:sp>
        <p:nvSpPr>
          <p:cNvPr id="722" name="Google Shape;722;g38de31123fd_0_660"/>
          <p:cNvSpPr/>
          <p:nvPr/>
        </p:nvSpPr>
        <p:spPr>
          <a:xfrm>
            <a:off x="359075" y="5825632"/>
            <a:ext cx="111912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96"/>
              <a:buFont typeface="Inter"/>
              <a:buNone/>
            </a:pPr>
            <a:r>
              <a:rPr b="1" i="0" lang="en-US" sz="1695" u="none" cap="none" strike="noStrike">
                <a:solidFill>
                  <a:srgbClr val="002060"/>
                </a:solidFill>
              </a:rPr>
              <a:t>Remember:</a:t>
            </a:r>
            <a:r>
              <a:rPr i="0" lang="en-US" sz="1695" u="none" cap="none" strike="noStrike">
                <a:solidFill>
                  <a:srgbClr val="002060"/>
                </a:solidFill>
              </a:rPr>
              <a:t> Cyber resilience creates sustainable organizational strength through integrated preparation, response, and recovery capabilities.</a:t>
            </a:r>
            <a:endParaRPr i="0" sz="1695" u="none" cap="none" strike="noStrik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94a9e633d9_0_327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729" name="Google Shape;729;g394a9e633d9_0_327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1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394a9e633d9_0_327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1300480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2118"/>
              <a:buNone/>
            </a:pPr>
            <a:r>
              <a:rPr b="0" lang="en-US" sz="2400"/>
              <a:t>1 Hour</a:t>
            </a:r>
            <a:endParaRPr b="0"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8de31123fd_0_832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737" name="Google Shape;737;g38de31123fd_0_832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BREAK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g38de31123fd_0_832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457200" marR="1300480" rtl="0" algn="l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ct val="88235"/>
              <a:buNone/>
            </a:pPr>
            <a:r>
              <a:rPr b="0" lang="en-US" sz="2400"/>
              <a:t>Be back in 15 mins. </a:t>
            </a:r>
            <a:endParaRPr b="0"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de31123fd_0_825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745" name="Google Shape;745;g38de31123fd_0_825"/>
          <p:cNvSpPr txBox="1"/>
          <p:nvPr/>
        </p:nvSpPr>
        <p:spPr>
          <a:xfrm>
            <a:off x="2574824" y="2290350"/>
            <a:ext cx="6078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</a:t>
            </a:r>
            <a:r>
              <a:rPr lang="en-US" sz="7200">
                <a:solidFill>
                  <a:schemeClr val="dk2"/>
                </a:solidFill>
              </a:rPr>
              <a:t>2</a:t>
            </a: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38de31123fd_0_825"/>
          <p:cNvSpPr txBox="1"/>
          <p:nvPr>
            <p:ph idx="1" type="body"/>
          </p:nvPr>
        </p:nvSpPr>
        <p:spPr>
          <a:xfrm>
            <a:off x="3504525" y="3636325"/>
            <a:ext cx="4219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1300480" rtl="0" algn="ctr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SzPts val="2118"/>
              <a:buNone/>
            </a:pPr>
            <a:r>
              <a:rPr b="0" lang="en-US" sz="2400"/>
              <a:t>1 Hour</a:t>
            </a:r>
            <a:endParaRPr b="0"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94a9e633d9_0_160"/>
          <p:cNvSpPr txBox="1"/>
          <p:nvPr>
            <p:ph idx="11" type="ftr"/>
          </p:nvPr>
        </p:nvSpPr>
        <p:spPr>
          <a:xfrm>
            <a:off x="9588795" y="127591"/>
            <a:ext cx="26031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/>
              <a:t>“Develop a passion for learning.”</a:t>
            </a:r>
            <a:endParaRPr/>
          </a:p>
        </p:txBody>
      </p:sp>
      <p:sp>
        <p:nvSpPr>
          <p:cNvPr id="753" name="Google Shape;753;g394a9e633d9_0_160"/>
          <p:cNvSpPr txBox="1"/>
          <p:nvPr/>
        </p:nvSpPr>
        <p:spPr>
          <a:xfrm>
            <a:off x="1309200" y="2278325"/>
            <a:ext cx="9573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Kahootz &amp; Quiz Time</a:t>
            </a:r>
            <a:endParaRPr b="0" i="0" sz="7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de31123fd_0_3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07" name="Google Shape;207;g38de31123fd_0_3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g38de31123fd_0_38"/>
          <p:cNvSpPr/>
          <p:nvPr/>
        </p:nvSpPr>
        <p:spPr>
          <a:xfrm>
            <a:off x="195700" y="153725"/>
            <a:ext cx="8677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793"/>
              <a:buFont typeface="Nunito Sans"/>
              <a:buNone/>
            </a:pPr>
            <a:r>
              <a:rPr i="0" lang="en-US" sz="3793" u="none" cap="none" strike="noStrike">
                <a:solidFill>
                  <a:srgbClr val="D1282E"/>
                </a:solidFill>
              </a:rPr>
              <a:t>Core Principles of Data Resilience</a:t>
            </a:r>
            <a:endParaRPr i="0" sz="3793" u="none" cap="none" strike="noStrike"/>
          </a:p>
        </p:txBody>
      </p:sp>
      <p:sp>
        <p:nvSpPr>
          <p:cNvPr id="209" name="Google Shape;209;g38de31123fd_0_38"/>
          <p:cNvSpPr/>
          <p:nvPr/>
        </p:nvSpPr>
        <p:spPr>
          <a:xfrm>
            <a:off x="195700" y="1141576"/>
            <a:ext cx="11407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82"/>
              <a:buFont typeface="Inter"/>
              <a:buNone/>
            </a:pPr>
            <a:r>
              <a:rPr i="0" lang="en-US" sz="1482" u="none" cap="none" strike="noStrike">
                <a:solidFill>
                  <a:srgbClr val="002060"/>
                </a:solidFill>
              </a:rPr>
              <a:t>Foundational principles that guide effective data resilience strategies:</a:t>
            </a:r>
            <a:endParaRPr i="0" sz="1482" u="none" cap="none" strike="noStrike"/>
          </a:p>
        </p:txBody>
      </p:sp>
      <p:sp>
        <p:nvSpPr>
          <p:cNvPr id="210" name="Google Shape;210;g38de31123fd_0_38"/>
          <p:cNvSpPr/>
          <p:nvPr/>
        </p:nvSpPr>
        <p:spPr>
          <a:xfrm>
            <a:off x="195700" y="1666907"/>
            <a:ext cx="5607600" cy="2203500"/>
          </a:xfrm>
          <a:prstGeom prst="roundRect">
            <a:avLst>
              <a:gd fmla="val 3675" name="adj"/>
            </a:avLst>
          </a:prstGeom>
          <a:solidFill>
            <a:srgbClr val="F6D5D5"/>
          </a:solidFill>
          <a:ln cap="flat" cmpd="sng" w="83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725" lIns="79725" spcFirstLastPara="1" rIns="79725" wrap="square" tIns="7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8de31123fd_0_38"/>
          <p:cNvSpPr/>
          <p:nvPr/>
        </p:nvSpPr>
        <p:spPr>
          <a:xfrm>
            <a:off x="395035" y="1866242"/>
            <a:ext cx="578100" cy="578100"/>
          </a:xfrm>
          <a:prstGeom prst="roundRect">
            <a:avLst>
              <a:gd fmla="val 13786775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725" lIns="79725" spcFirstLastPara="1" rIns="79725" wrap="square" tIns="7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8de31123fd_0_38"/>
          <p:cNvSpPr/>
          <p:nvPr/>
        </p:nvSpPr>
        <p:spPr>
          <a:xfrm>
            <a:off x="395035" y="2637212"/>
            <a:ext cx="2409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75"/>
              <a:buFont typeface="Nunito Sans"/>
              <a:buNone/>
            </a:pPr>
            <a:r>
              <a:rPr i="0" lang="en-US" sz="1874" u="none" cap="none" strike="noStrike">
                <a:solidFill>
                  <a:srgbClr val="002060"/>
                </a:solidFill>
              </a:rPr>
              <a:t>Availability</a:t>
            </a:r>
            <a:endParaRPr i="0" sz="1874" u="none" cap="none" strike="noStrike"/>
          </a:p>
        </p:txBody>
      </p:sp>
      <p:sp>
        <p:nvSpPr>
          <p:cNvPr id="213" name="Google Shape;213;g38de31123fd_0_38"/>
          <p:cNvSpPr/>
          <p:nvPr/>
        </p:nvSpPr>
        <p:spPr>
          <a:xfrm>
            <a:off x="395035" y="3054050"/>
            <a:ext cx="5208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82"/>
              <a:buFont typeface="Inter"/>
              <a:buNone/>
            </a:pPr>
            <a:r>
              <a:rPr i="0" lang="en-US" sz="1482" u="none" cap="none" strike="noStrike">
                <a:solidFill>
                  <a:srgbClr val="002060"/>
                </a:solidFill>
              </a:rPr>
              <a:t>Ensuring data and systems remain accessible when needed</a:t>
            </a:r>
            <a:endParaRPr i="0" sz="1482" u="none" cap="none" strike="noStrike"/>
          </a:p>
        </p:txBody>
      </p:sp>
      <p:sp>
        <p:nvSpPr>
          <p:cNvPr id="214" name="Google Shape;214;g38de31123fd_0_38"/>
          <p:cNvSpPr/>
          <p:nvPr/>
        </p:nvSpPr>
        <p:spPr>
          <a:xfrm>
            <a:off x="5996048" y="1666907"/>
            <a:ext cx="5607600" cy="2203500"/>
          </a:xfrm>
          <a:prstGeom prst="roundRect">
            <a:avLst>
              <a:gd fmla="val 3675" name="adj"/>
            </a:avLst>
          </a:prstGeom>
          <a:solidFill>
            <a:srgbClr val="F6D5D5"/>
          </a:solidFill>
          <a:ln cap="flat" cmpd="sng" w="83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725" lIns="79725" spcFirstLastPara="1" rIns="79725" wrap="square" tIns="7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8de31123fd_0_38"/>
          <p:cNvSpPr/>
          <p:nvPr/>
        </p:nvSpPr>
        <p:spPr>
          <a:xfrm>
            <a:off x="6195384" y="1866242"/>
            <a:ext cx="578100" cy="578100"/>
          </a:xfrm>
          <a:prstGeom prst="roundRect">
            <a:avLst>
              <a:gd fmla="val 13786775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725" lIns="79725" spcFirstLastPara="1" rIns="79725" wrap="square" tIns="7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8de31123fd_0_38"/>
          <p:cNvSpPr/>
          <p:nvPr/>
        </p:nvSpPr>
        <p:spPr>
          <a:xfrm>
            <a:off x="6195384" y="2637212"/>
            <a:ext cx="2409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75"/>
              <a:buFont typeface="Nunito Sans"/>
              <a:buNone/>
            </a:pPr>
            <a:r>
              <a:rPr i="0" lang="en-US" sz="1874" u="none" cap="none" strike="noStrike">
                <a:solidFill>
                  <a:srgbClr val="002060"/>
                </a:solidFill>
              </a:rPr>
              <a:t>Integrity</a:t>
            </a:r>
            <a:endParaRPr i="0" sz="1874" u="none" cap="none" strike="noStrike"/>
          </a:p>
        </p:txBody>
      </p:sp>
      <p:sp>
        <p:nvSpPr>
          <p:cNvPr id="217" name="Google Shape;217;g38de31123fd_0_38"/>
          <p:cNvSpPr/>
          <p:nvPr/>
        </p:nvSpPr>
        <p:spPr>
          <a:xfrm>
            <a:off x="6195384" y="3054050"/>
            <a:ext cx="5208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82"/>
              <a:buFont typeface="Inter"/>
              <a:buNone/>
            </a:pPr>
            <a:r>
              <a:rPr i="0" lang="en-US" sz="1482" u="none" cap="none" strike="noStrike">
                <a:solidFill>
                  <a:srgbClr val="002060"/>
                </a:solidFill>
              </a:rPr>
              <a:t>Maintaining data accuracy and consistency throughout its lifecycle</a:t>
            </a:r>
            <a:endParaRPr i="0" sz="1482" u="none" cap="none" strike="noStrike"/>
          </a:p>
        </p:txBody>
      </p:sp>
      <p:sp>
        <p:nvSpPr>
          <p:cNvPr id="218" name="Google Shape;218;g38de31123fd_0_38"/>
          <p:cNvSpPr/>
          <p:nvPr/>
        </p:nvSpPr>
        <p:spPr>
          <a:xfrm>
            <a:off x="195700" y="4062976"/>
            <a:ext cx="5607600" cy="2203500"/>
          </a:xfrm>
          <a:prstGeom prst="roundRect">
            <a:avLst>
              <a:gd fmla="val 3675" name="adj"/>
            </a:avLst>
          </a:prstGeom>
          <a:solidFill>
            <a:srgbClr val="F6D5D5"/>
          </a:solidFill>
          <a:ln cap="flat" cmpd="sng" w="83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725" lIns="79725" spcFirstLastPara="1" rIns="79725" wrap="square" tIns="7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8de31123fd_0_38"/>
          <p:cNvSpPr/>
          <p:nvPr/>
        </p:nvSpPr>
        <p:spPr>
          <a:xfrm>
            <a:off x="395035" y="4262311"/>
            <a:ext cx="578100" cy="578100"/>
          </a:xfrm>
          <a:prstGeom prst="roundRect">
            <a:avLst>
              <a:gd fmla="val 13786775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725" lIns="79725" spcFirstLastPara="1" rIns="79725" wrap="square" tIns="7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8de31123fd_0_38"/>
          <p:cNvSpPr/>
          <p:nvPr/>
        </p:nvSpPr>
        <p:spPr>
          <a:xfrm>
            <a:off x="395035" y="5033282"/>
            <a:ext cx="2409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75"/>
              <a:buFont typeface="Nunito Sans"/>
              <a:buNone/>
            </a:pPr>
            <a:r>
              <a:rPr i="0" lang="en-US" sz="1874" u="none" cap="none" strike="noStrike">
                <a:solidFill>
                  <a:srgbClr val="002060"/>
                </a:solidFill>
              </a:rPr>
              <a:t>Recoverability</a:t>
            </a:r>
            <a:endParaRPr i="0" sz="1874" u="none" cap="none" strike="noStrike"/>
          </a:p>
        </p:txBody>
      </p:sp>
      <p:sp>
        <p:nvSpPr>
          <p:cNvPr id="221" name="Google Shape;221;g38de31123fd_0_38"/>
          <p:cNvSpPr/>
          <p:nvPr/>
        </p:nvSpPr>
        <p:spPr>
          <a:xfrm>
            <a:off x="395035" y="5450121"/>
            <a:ext cx="52086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82"/>
              <a:buFont typeface="Inter"/>
              <a:buNone/>
            </a:pPr>
            <a:r>
              <a:rPr i="0" lang="en-US" sz="1482" u="none" cap="none" strike="noStrike">
                <a:solidFill>
                  <a:srgbClr val="002060"/>
                </a:solidFill>
              </a:rPr>
              <a:t>Ability to restore data and operations after disruption</a:t>
            </a:r>
            <a:endParaRPr i="0" sz="1482" u="none" cap="none" strike="noStrike"/>
          </a:p>
        </p:txBody>
      </p:sp>
      <p:sp>
        <p:nvSpPr>
          <p:cNvPr id="222" name="Google Shape;222;g38de31123fd_0_38"/>
          <p:cNvSpPr/>
          <p:nvPr/>
        </p:nvSpPr>
        <p:spPr>
          <a:xfrm>
            <a:off x="5996048" y="4062976"/>
            <a:ext cx="5607600" cy="2203500"/>
          </a:xfrm>
          <a:prstGeom prst="roundRect">
            <a:avLst>
              <a:gd fmla="val 3675" name="adj"/>
            </a:avLst>
          </a:prstGeom>
          <a:solidFill>
            <a:srgbClr val="F6D5D5"/>
          </a:solidFill>
          <a:ln cap="flat" cmpd="sng" w="83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725" lIns="79725" spcFirstLastPara="1" rIns="79725" wrap="square" tIns="7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8de31123fd_0_38"/>
          <p:cNvSpPr/>
          <p:nvPr/>
        </p:nvSpPr>
        <p:spPr>
          <a:xfrm>
            <a:off x="6195384" y="4262311"/>
            <a:ext cx="578100" cy="578100"/>
          </a:xfrm>
          <a:prstGeom prst="roundRect">
            <a:avLst>
              <a:gd fmla="val 13786775" name="adj"/>
            </a:avLst>
          </a:prstGeom>
          <a:solidFill>
            <a:srgbClr val="B42827"/>
          </a:solidFill>
          <a:ln>
            <a:noFill/>
          </a:ln>
        </p:spPr>
        <p:txBody>
          <a:bodyPr anchorCtr="0" anchor="ctr" bIns="79725" lIns="79725" spcFirstLastPara="1" rIns="79725" wrap="square" tIns="7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8de31123fd_0_38"/>
          <p:cNvSpPr/>
          <p:nvPr/>
        </p:nvSpPr>
        <p:spPr>
          <a:xfrm>
            <a:off x="6195384" y="5033282"/>
            <a:ext cx="2409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75"/>
              <a:buFont typeface="Nunito Sans"/>
              <a:buNone/>
            </a:pPr>
            <a:r>
              <a:rPr i="0" lang="en-US" sz="1874" u="none" cap="none" strike="noStrike">
                <a:solidFill>
                  <a:srgbClr val="002060"/>
                </a:solidFill>
              </a:rPr>
              <a:t>Governance</a:t>
            </a:r>
            <a:endParaRPr i="0" sz="1874" u="none" cap="none" strike="noStrike"/>
          </a:p>
        </p:txBody>
      </p:sp>
      <p:sp>
        <p:nvSpPr>
          <p:cNvPr id="225" name="Google Shape;225;g38de31123fd_0_38"/>
          <p:cNvSpPr/>
          <p:nvPr/>
        </p:nvSpPr>
        <p:spPr>
          <a:xfrm>
            <a:off x="6195384" y="5450121"/>
            <a:ext cx="52086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82"/>
              <a:buFont typeface="Inter"/>
              <a:buNone/>
            </a:pPr>
            <a:r>
              <a:rPr i="0" lang="en-US" sz="1482" u="none" cap="none" strike="noStrike">
                <a:solidFill>
                  <a:srgbClr val="002060"/>
                </a:solidFill>
              </a:rPr>
              <a:t>Clear accountability and policy-driven protection measures</a:t>
            </a:r>
            <a:endParaRPr i="0" sz="1482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de31123fd_0_6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32" name="Google Shape;232;g38de31123fd_0_6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g38de31123fd_0_62"/>
          <p:cNvSpPr/>
          <p:nvPr/>
        </p:nvSpPr>
        <p:spPr>
          <a:xfrm>
            <a:off x="203074" y="204749"/>
            <a:ext cx="44115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580"/>
              <a:buFont typeface="Arial"/>
              <a:buNone/>
            </a:pPr>
            <a:r>
              <a:t/>
            </a:r>
            <a:endParaRPr b="0" i="0" sz="1580" u="none" cap="none" strike="noStrike"/>
          </a:p>
        </p:txBody>
      </p:sp>
      <p:pic>
        <p:nvPicPr>
          <p:cNvPr descr="preencoded.png" id="234" name="Google Shape;234;g38de31123fd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74" y="762907"/>
            <a:ext cx="4411606" cy="264691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8de31123fd_0_62"/>
          <p:cNvSpPr/>
          <p:nvPr/>
        </p:nvSpPr>
        <p:spPr>
          <a:xfrm>
            <a:off x="5121333" y="225286"/>
            <a:ext cx="68676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19"/>
              <a:buFont typeface="Nunito Sans"/>
              <a:buNone/>
            </a:pPr>
            <a:r>
              <a:rPr i="0" lang="en-US" sz="4018" u="none" cap="none" strike="noStrike">
                <a:solidFill>
                  <a:srgbClr val="D1282E"/>
                </a:solidFill>
              </a:rPr>
              <a:t>Data Resilience vs. Data Recovery</a:t>
            </a:r>
            <a:endParaRPr i="0" sz="4018" u="none" cap="none" strike="noStrike"/>
          </a:p>
        </p:txBody>
      </p:sp>
      <p:sp>
        <p:nvSpPr>
          <p:cNvPr id="236" name="Google Shape;236;g38de31123fd_0_62"/>
          <p:cNvSpPr/>
          <p:nvPr/>
        </p:nvSpPr>
        <p:spPr>
          <a:xfrm>
            <a:off x="5121333" y="1735891"/>
            <a:ext cx="460800" cy="460800"/>
          </a:xfrm>
          <a:prstGeom prst="roundRect">
            <a:avLst>
              <a:gd fmla="val 18669" name="adj"/>
            </a:avLst>
          </a:prstGeom>
          <a:solidFill>
            <a:srgbClr val="F6D5D5"/>
          </a:solidFill>
          <a:ln cap="flat" cmpd="sng" w="86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575" lIns="82575" spcFirstLastPara="1" rIns="82575" wrap="square" tIns="82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8de31123fd_0_62"/>
          <p:cNvSpPr/>
          <p:nvPr/>
        </p:nvSpPr>
        <p:spPr>
          <a:xfrm>
            <a:off x="5787014" y="1806212"/>
            <a:ext cx="2560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87"/>
              <a:buFont typeface="Nunito Sans"/>
              <a:buNone/>
            </a:pPr>
            <a:r>
              <a:rPr i="0" lang="en-US" sz="1986" u="none" cap="none" strike="noStrike">
                <a:solidFill>
                  <a:srgbClr val="002060"/>
                </a:solidFill>
              </a:rPr>
              <a:t>Data Resilience</a:t>
            </a:r>
            <a:endParaRPr i="0" sz="1986" u="none" cap="none" strike="noStrike"/>
          </a:p>
        </p:txBody>
      </p:sp>
      <p:sp>
        <p:nvSpPr>
          <p:cNvPr id="238" name="Google Shape;238;g38de31123fd_0_62"/>
          <p:cNvSpPr/>
          <p:nvPr/>
        </p:nvSpPr>
        <p:spPr>
          <a:xfrm>
            <a:off x="5787014" y="2331037"/>
            <a:ext cx="6201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0"/>
              <a:buFont typeface="Inter"/>
              <a:buNone/>
            </a:pPr>
            <a:r>
              <a:rPr i="0" lang="en-US" sz="1580" u="none" cap="none" strike="noStrike">
                <a:solidFill>
                  <a:srgbClr val="002060"/>
                </a:solidFill>
              </a:rPr>
              <a:t>Proactive: ensures continuity through prevention, redundancy, and preparedness measures.</a:t>
            </a:r>
            <a:endParaRPr i="0" sz="1580" u="none" cap="none" strike="noStrike"/>
          </a:p>
        </p:txBody>
      </p:sp>
      <p:sp>
        <p:nvSpPr>
          <p:cNvPr id="239" name="Google Shape;239;g38de31123fd_0_62"/>
          <p:cNvSpPr/>
          <p:nvPr/>
        </p:nvSpPr>
        <p:spPr>
          <a:xfrm>
            <a:off x="5121333" y="3396170"/>
            <a:ext cx="460800" cy="460800"/>
          </a:xfrm>
          <a:prstGeom prst="roundRect">
            <a:avLst>
              <a:gd fmla="val 18669" name="adj"/>
            </a:avLst>
          </a:prstGeom>
          <a:solidFill>
            <a:srgbClr val="F6D5D5"/>
          </a:solidFill>
          <a:ln cap="flat" cmpd="sng" w="86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575" lIns="82575" spcFirstLastPara="1" rIns="82575" wrap="square" tIns="82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8de31123fd_0_62"/>
          <p:cNvSpPr/>
          <p:nvPr/>
        </p:nvSpPr>
        <p:spPr>
          <a:xfrm>
            <a:off x="5787014" y="3466491"/>
            <a:ext cx="2560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87"/>
              <a:buFont typeface="Nunito Sans"/>
              <a:buNone/>
            </a:pPr>
            <a:r>
              <a:rPr i="0" lang="en-US" sz="1986" u="none" cap="none" strike="noStrike">
                <a:solidFill>
                  <a:srgbClr val="002060"/>
                </a:solidFill>
              </a:rPr>
              <a:t>Data Recovery</a:t>
            </a:r>
            <a:endParaRPr i="0" sz="1986" u="none" cap="none" strike="noStrike"/>
          </a:p>
        </p:txBody>
      </p:sp>
      <p:sp>
        <p:nvSpPr>
          <p:cNvPr id="241" name="Google Shape;241;g38de31123fd_0_62"/>
          <p:cNvSpPr/>
          <p:nvPr/>
        </p:nvSpPr>
        <p:spPr>
          <a:xfrm>
            <a:off x="5787014" y="3991316"/>
            <a:ext cx="62019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0"/>
              <a:buFont typeface="Inter"/>
              <a:buNone/>
            </a:pPr>
            <a:r>
              <a:rPr i="0" lang="en-US" sz="1580" u="none" cap="none" strike="noStrike">
                <a:solidFill>
                  <a:srgbClr val="002060"/>
                </a:solidFill>
              </a:rPr>
              <a:t>Reactive: focuses on post-incident restoration of data and systems to operational state.</a:t>
            </a:r>
            <a:endParaRPr i="0" sz="1580" u="none" cap="none" strike="noStrike"/>
          </a:p>
        </p:txBody>
      </p:sp>
      <p:sp>
        <p:nvSpPr>
          <p:cNvPr id="242" name="Google Shape;242;g38de31123fd_0_62"/>
          <p:cNvSpPr/>
          <p:nvPr/>
        </p:nvSpPr>
        <p:spPr>
          <a:xfrm>
            <a:off x="5121333" y="4877206"/>
            <a:ext cx="68676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0"/>
              <a:buFont typeface="Inter"/>
              <a:buNone/>
            </a:pPr>
            <a:r>
              <a:rPr i="0" lang="en-US" sz="1580" u="none" cap="none" strike="noStrike">
                <a:solidFill>
                  <a:srgbClr val="002060"/>
                </a:solidFill>
              </a:rPr>
              <a:t>Both are complementary elements of comprehensive data resilience architecture. Resilience minimizes disruption, while recovery ensures restoration.</a:t>
            </a:r>
            <a:endParaRPr i="0" sz="158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de31123fd_0_7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49" name="Google Shape;249;g38de31123fd_0_7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38de31123fd_0_78"/>
          <p:cNvSpPr/>
          <p:nvPr/>
        </p:nvSpPr>
        <p:spPr>
          <a:xfrm>
            <a:off x="116475" y="329825"/>
            <a:ext cx="7167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73"/>
              <a:buFont typeface="Nunito Sans"/>
              <a:buNone/>
            </a:pPr>
            <a:r>
              <a:rPr i="0" lang="en-US" sz="3973" u="none" cap="none" strike="noStrike">
                <a:solidFill>
                  <a:srgbClr val="D1282E"/>
                </a:solidFill>
              </a:rPr>
              <a:t>Layers of Data Resilience</a:t>
            </a:r>
            <a:endParaRPr i="0" sz="3973" u="none" cap="none" strike="noStrike"/>
          </a:p>
        </p:txBody>
      </p:sp>
      <p:sp>
        <p:nvSpPr>
          <p:cNvPr id="251" name="Google Shape;251;g38de31123fd_0_78"/>
          <p:cNvSpPr/>
          <p:nvPr/>
        </p:nvSpPr>
        <p:spPr>
          <a:xfrm>
            <a:off x="116474" y="1367725"/>
            <a:ext cx="11645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3"/>
              <a:buFont typeface="Inter"/>
              <a:buNone/>
            </a:pPr>
            <a:r>
              <a:rPr i="0" lang="en-US" sz="1562" u="none" cap="none" strike="noStrike">
                <a:solidFill>
                  <a:srgbClr val="002060"/>
                </a:solidFill>
              </a:rPr>
              <a:t>Comprehensive data resilience requires protection across multiple interconnected layers:</a:t>
            </a:r>
            <a:endParaRPr i="0" sz="1562" u="none" cap="none" strike="noStrike"/>
          </a:p>
        </p:txBody>
      </p:sp>
      <p:sp>
        <p:nvSpPr>
          <p:cNvPr id="252" name="Google Shape;252;g38de31123fd_0_78"/>
          <p:cNvSpPr/>
          <p:nvPr/>
        </p:nvSpPr>
        <p:spPr>
          <a:xfrm>
            <a:off x="116474" y="1919577"/>
            <a:ext cx="5721600" cy="1504500"/>
          </a:xfrm>
          <a:prstGeom prst="roundRect">
            <a:avLst>
              <a:gd fmla="val 5654" name="adj"/>
            </a:avLst>
          </a:prstGeom>
          <a:solidFill>
            <a:srgbClr val="F6D5D5"/>
          </a:solidFill>
          <a:ln cap="flat" cmpd="sng" w="85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81625" spcFirstLastPara="1" rIns="8162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8de31123fd_0_78"/>
          <p:cNvSpPr/>
          <p:nvPr/>
        </p:nvSpPr>
        <p:spPr>
          <a:xfrm>
            <a:off x="325798" y="2128900"/>
            <a:ext cx="2736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4"/>
              <a:buFont typeface="Nunito Sans"/>
              <a:buNone/>
            </a:pPr>
            <a:r>
              <a:rPr i="0" lang="en-US" sz="1964" u="none" cap="none" strike="noStrike">
                <a:solidFill>
                  <a:srgbClr val="002060"/>
                </a:solidFill>
              </a:rPr>
              <a:t>Infrastructure Resilience</a:t>
            </a:r>
            <a:endParaRPr i="0" sz="1964" u="none" cap="none" strike="noStrike"/>
          </a:p>
        </p:txBody>
      </p:sp>
      <p:sp>
        <p:nvSpPr>
          <p:cNvPr id="254" name="Google Shape;254;g38de31123fd_0_78"/>
          <p:cNvSpPr/>
          <p:nvPr/>
        </p:nvSpPr>
        <p:spPr>
          <a:xfrm>
            <a:off x="325798" y="2566789"/>
            <a:ext cx="5303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3"/>
              <a:buFont typeface="Inter"/>
              <a:buNone/>
            </a:pPr>
            <a:r>
              <a:rPr i="0" lang="en-US" sz="1562" u="none" cap="none" strike="noStrike">
                <a:solidFill>
                  <a:srgbClr val="002060"/>
                </a:solidFill>
              </a:rPr>
              <a:t>Redundant servers, networks, and storage systems that maintain operations during hardware failures.</a:t>
            </a:r>
            <a:endParaRPr i="0" sz="1562" u="none" cap="none" strike="noStrike"/>
          </a:p>
        </p:txBody>
      </p:sp>
      <p:sp>
        <p:nvSpPr>
          <p:cNvPr id="255" name="Google Shape;255;g38de31123fd_0_78"/>
          <p:cNvSpPr/>
          <p:nvPr/>
        </p:nvSpPr>
        <p:spPr>
          <a:xfrm>
            <a:off x="6040578" y="1919577"/>
            <a:ext cx="5721600" cy="1504500"/>
          </a:xfrm>
          <a:prstGeom prst="roundRect">
            <a:avLst>
              <a:gd fmla="val 5654" name="adj"/>
            </a:avLst>
          </a:prstGeom>
          <a:solidFill>
            <a:srgbClr val="F6D5D5"/>
          </a:solidFill>
          <a:ln cap="flat" cmpd="sng" w="85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81625" spcFirstLastPara="1" rIns="8162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8de31123fd_0_78"/>
          <p:cNvSpPr/>
          <p:nvPr/>
        </p:nvSpPr>
        <p:spPr>
          <a:xfrm>
            <a:off x="6249901" y="2128900"/>
            <a:ext cx="2531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4"/>
              <a:buFont typeface="Nunito Sans"/>
              <a:buNone/>
            </a:pPr>
            <a:r>
              <a:rPr i="0" lang="en-US" sz="1964" u="none" cap="none" strike="noStrike">
                <a:solidFill>
                  <a:srgbClr val="002060"/>
                </a:solidFill>
              </a:rPr>
              <a:t>Application Resilience</a:t>
            </a:r>
            <a:endParaRPr i="0" sz="1964" u="none" cap="none" strike="noStrike"/>
          </a:p>
        </p:txBody>
      </p:sp>
      <p:sp>
        <p:nvSpPr>
          <p:cNvPr id="257" name="Google Shape;257;g38de31123fd_0_78"/>
          <p:cNvSpPr/>
          <p:nvPr/>
        </p:nvSpPr>
        <p:spPr>
          <a:xfrm>
            <a:off x="6249901" y="2566789"/>
            <a:ext cx="5303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3"/>
              <a:buFont typeface="Inter"/>
              <a:buNone/>
            </a:pPr>
            <a:r>
              <a:rPr i="0" lang="en-US" sz="1562" u="none" cap="none" strike="noStrike">
                <a:solidFill>
                  <a:srgbClr val="002060"/>
                </a:solidFill>
              </a:rPr>
              <a:t>Software systems designed to handle failures gracefully and maintain functionality.</a:t>
            </a:r>
            <a:endParaRPr i="0" sz="1562" u="none" cap="none" strike="noStrike"/>
          </a:p>
        </p:txBody>
      </p:sp>
      <p:sp>
        <p:nvSpPr>
          <p:cNvPr id="258" name="Google Shape;258;g38de31123fd_0_78"/>
          <p:cNvSpPr/>
          <p:nvPr/>
        </p:nvSpPr>
        <p:spPr>
          <a:xfrm>
            <a:off x="116474" y="3626695"/>
            <a:ext cx="5721600" cy="1504500"/>
          </a:xfrm>
          <a:prstGeom prst="roundRect">
            <a:avLst>
              <a:gd fmla="val 5654" name="adj"/>
            </a:avLst>
          </a:prstGeom>
          <a:solidFill>
            <a:srgbClr val="F6D5D5"/>
          </a:solidFill>
          <a:ln cap="flat" cmpd="sng" w="85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81625" spcFirstLastPara="1" rIns="8162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8de31123fd_0_78"/>
          <p:cNvSpPr/>
          <p:nvPr/>
        </p:nvSpPr>
        <p:spPr>
          <a:xfrm>
            <a:off x="325798" y="3836018"/>
            <a:ext cx="25317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4"/>
              <a:buFont typeface="Nunito Sans"/>
              <a:buNone/>
            </a:pPr>
            <a:r>
              <a:rPr i="0" lang="en-US" sz="1964" u="none" cap="none" strike="noStrike">
                <a:solidFill>
                  <a:srgbClr val="002060"/>
                </a:solidFill>
              </a:rPr>
              <a:t>Information Resilience</a:t>
            </a:r>
            <a:endParaRPr i="0" sz="1964" u="none" cap="none" strike="noStrike"/>
          </a:p>
        </p:txBody>
      </p:sp>
      <p:sp>
        <p:nvSpPr>
          <p:cNvPr id="260" name="Google Shape;260;g38de31123fd_0_78"/>
          <p:cNvSpPr/>
          <p:nvPr/>
        </p:nvSpPr>
        <p:spPr>
          <a:xfrm>
            <a:off x="325798" y="4273906"/>
            <a:ext cx="5303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3"/>
              <a:buFont typeface="Inter"/>
              <a:buNone/>
            </a:pPr>
            <a:r>
              <a:rPr i="0" lang="en-US" sz="1562" u="none" cap="none" strike="noStrike">
                <a:solidFill>
                  <a:srgbClr val="002060"/>
                </a:solidFill>
              </a:rPr>
              <a:t>Data protection through backups, replication, encryption, and validation processes.</a:t>
            </a:r>
            <a:endParaRPr i="0" sz="1562" u="none" cap="none" strike="noStrike"/>
          </a:p>
        </p:txBody>
      </p:sp>
      <p:sp>
        <p:nvSpPr>
          <p:cNvPr id="261" name="Google Shape;261;g38de31123fd_0_78"/>
          <p:cNvSpPr/>
          <p:nvPr/>
        </p:nvSpPr>
        <p:spPr>
          <a:xfrm>
            <a:off x="6040578" y="3626695"/>
            <a:ext cx="5721600" cy="1504500"/>
          </a:xfrm>
          <a:prstGeom prst="roundRect">
            <a:avLst>
              <a:gd fmla="val 5654" name="adj"/>
            </a:avLst>
          </a:prstGeom>
          <a:solidFill>
            <a:srgbClr val="F6D5D5"/>
          </a:solidFill>
          <a:ln cap="flat" cmpd="sng" w="8500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625" lIns="81625" spcFirstLastPara="1" rIns="81625" wrap="square" tIns="81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8de31123fd_0_78"/>
          <p:cNvSpPr/>
          <p:nvPr/>
        </p:nvSpPr>
        <p:spPr>
          <a:xfrm>
            <a:off x="6249900" y="3836025"/>
            <a:ext cx="34143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964"/>
              <a:buFont typeface="Nunito Sans"/>
              <a:buNone/>
            </a:pPr>
            <a:r>
              <a:rPr i="0" lang="en-US" sz="1964" u="none" cap="none" strike="noStrike">
                <a:solidFill>
                  <a:srgbClr val="002060"/>
                </a:solidFill>
              </a:rPr>
              <a:t>Governance Resilience</a:t>
            </a:r>
            <a:endParaRPr i="0" sz="1964" u="none" cap="none" strike="noStrike"/>
          </a:p>
        </p:txBody>
      </p:sp>
      <p:sp>
        <p:nvSpPr>
          <p:cNvPr id="263" name="Google Shape;263;g38de31123fd_0_78"/>
          <p:cNvSpPr/>
          <p:nvPr/>
        </p:nvSpPr>
        <p:spPr>
          <a:xfrm>
            <a:off x="6249901" y="4273906"/>
            <a:ext cx="5303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63"/>
              <a:buFont typeface="Inter"/>
              <a:buNone/>
            </a:pPr>
            <a:r>
              <a:rPr i="0" lang="en-US" sz="1562" u="none" cap="none" strike="noStrike">
                <a:solidFill>
                  <a:srgbClr val="002060"/>
                </a:solidFill>
              </a:rPr>
              <a:t>Policies, controls, and accountability frameworks that ensure consistent protection.</a:t>
            </a:r>
            <a:endParaRPr i="0" sz="1562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de31123fd_0_98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70" name="Google Shape;270;g38de31123fd_0_98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271" name="Google Shape;271;g38de31123fd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13" y="263217"/>
            <a:ext cx="4438454" cy="443845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8de31123fd_0_98"/>
          <p:cNvSpPr/>
          <p:nvPr/>
        </p:nvSpPr>
        <p:spPr>
          <a:xfrm>
            <a:off x="5113882" y="237851"/>
            <a:ext cx="69057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3989"/>
              <a:buFont typeface="Nunito Sans"/>
              <a:buNone/>
            </a:pPr>
            <a:r>
              <a:rPr i="0" lang="en-US" sz="3989" u="none" cap="none" strike="noStrike">
                <a:solidFill>
                  <a:srgbClr val="D1282E"/>
                </a:solidFill>
              </a:rPr>
              <a:t>Frameworks Supporting Data Resilience</a:t>
            </a:r>
            <a:endParaRPr i="0" sz="3989" u="none" cap="none" strike="noStrike"/>
          </a:p>
        </p:txBody>
      </p:sp>
      <p:sp>
        <p:nvSpPr>
          <p:cNvPr id="273" name="Google Shape;273;g38de31123fd_0_98"/>
          <p:cNvSpPr/>
          <p:nvPr/>
        </p:nvSpPr>
        <p:spPr>
          <a:xfrm>
            <a:off x="5113882" y="1712118"/>
            <a:ext cx="6905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7"/>
              <a:buFont typeface="Inter"/>
              <a:buNone/>
            </a:pPr>
            <a:r>
              <a:rPr i="0" lang="en-US" sz="1586" u="none" cap="none" strike="noStrike">
                <a:solidFill>
                  <a:srgbClr val="002060"/>
                </a:solidFill>
              </a:rPr>
              <a:t>Industry frameworks provide structured approaches to implementing data resilience:</a:t>
            </a:r>
            <a:endParaRPr i="0" sz="1586" u="none" cap="none" strike="noStrike"/>
          </a:p>
        </p:txBody>
      </p:sp>
      <p:sp>
        <p:nvSpPr>
          <p:cNvPr id="274" name="Google Shape;274;g38de31123fd_0_98"/>
          <p:cNvSpPr/>
          <p:nvPr/>
        </p:nvSpPr>
        <p:spPr>
          <a:xfrm>
            <a:off x="5113882" y="2545751"/>
            <a:ext cx="6905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7"/>
              <a:buFont typeface="Inter"/>
              <a:buNone/>
            </a:pPr>
            <a:r>
              <a:rPr b="1" i="0" lang="en-US" sz="1586" u="none" cap="none" strike="noStrike">
                <a:solidFill>
                  <a:srgbClr val="002060"/>
                </a:solidFill>
              </a:rPr>
              <a:t>ISO 27001</a:t>
            </a:r>
            <a:r>
              <a:rPr i="0" lang="en-US" sz="1586" u="none" cap="none" strike="noStrike">
                <a:solidFill>
                  <a:srgbClr val="002060"/>
                </a:solidFill>
              </a:rPr>
              <a:t>: Information Security Management Systems with comprehensive data protection controls</a:t>
            </a:r>
            <a:endParaRPr i="0" sz="1586" u="none" cap="none" strike="noStrike"/>
          </a:p>
        </p:txBody>
      </p:sp>
      <p:sp>
        <p:nvSpPr>
          <p:cNvPr id="275" name="Google Shape;275;g38de31123fd_0_98"/>
          <p:cNvSpPr/>
          <p:nvPr/>
        </p:nvSpPr>
        <p:spPr>
          <a:xfrm>
            <a:off x="5113882" y="3267557"/>
            <a:ext cx="6905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7"/>
              <a:buFont typeface="Inter"/>
              <a:buNone/>
            </a:pPr>
            <a:r>
              <a:rPr b="1" i="0" lang="en-US" sz="1586" u="none" cap="none" strike="noStrike">
                <a:solidFill>
                  <a:srgbClr val="002060"/>
                </a:solidFill>
              </a:rPr>
              <a:t>ISO 22301</a:t>
            </a:r>
            <a:r>
              <a:rPr i="0" lang="en-US" sz="1586" u="none" cap="none" strike="noStrike">
                <a:solidFill>
                  <a:srgbClr val="002060"/>
                </a:solidFill>
              </a:rPr>
              <a:t>: Business Continuity Management ensuring operational resilience</a:t>
            </a:r>
            <a:endParaRPr i="0" sz="1586" u="none" cap="none" strike="noStrike"/>
          </a:p>
        </p:txBody>
      </p:sp>
      <p:sp>
        <p:nvSpPr>
          <p:cNvPr id="276" name="Google Shape;276;g38de31123fd_0_98"/>
          <p:cNvSpPr/>
          <p:nvPr/>
        </p:nvSpPr>
        <p:spPr>
          <a:xfrm>
            <a:off x="5113882" y="3989363"/>
            <a:ext cx="6905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7"/>
              <a:buFont typeface="Inter"/>
              <a:buNone/>
            </a:pPr>
            <a:r>
              <a:rPr b="1" i="0" lang="en-US" sz="1586" u="none" cap="none" strike="noStrike">
                <a:solidFill>
                  <a:srgbClr val="002060"/>
                </a:solidFill>
              </a:rPr>
              <a:t>NIST SP 800-34</a:t>
            </a:r>
            <a:r>
              <a:rPr i="0" lang="en-US" sz="1586" u="none" cap="none" strike="noStrike">
                <a:solidFill>
                  <a:srgbClr val="002060"/>
                </a:solidFill>
              </a:rPr>
              <a:t>: Contingency Planning Guide for Federal Information Systems</a:t>
            </a:r>
            <a:endParaRPr i="0" sz="1586" u="none" cap="none" strike="noStrike"/>
          </a:p>
        </p:txBody>
      </p:sp>
      <p:sp>
        <p:nvSpPr>
          <p:cNvPr id="277" name="Google Shape;277;g38de31123fd_0_98"/>
          <p:cNvSpPr/>
          <p:nvPr/>
        </p:nvSpPr>
        <p:spPr>
          <a:xfrm>
            <a:off x="5113882" y="4711169"/>
            <a:ext cx="6905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7"/>
              <a:buFont typeface="Inter"/>
              <a:buNone/>
            </a:pPr>
            <a:r>
              <a:rPr b="1" i="0" lang="en-US" sz="1586" u="none" cap="none" strike="noStrike">
                <a:solidFill>
                  <a:srgbClr val="002060"/>
                </a:solidFill>
              </a:rPr>
              <a:t>DRI Standards</a:t>
            </a:r>
            <a:r>
              <a:rPr i="0" lang="en-US" sz="1586" u="none" cap="none" strike="noStrike">
                <a:solidFill>
                  <a:srgbClr val="002060"/>
                </a:solidFill>
              </a:rPr>
              <a:t>: Professional practices for business continuity and disaster recovery</a:t>
            </a:r>
            <a:endParaRPr i="0" sz="1586" u="none" cap="none" strike="noStrike"/>
          </a:p>
        </p:txBody>
      </p:sp>
      <p:sp>
        <p:nvSpPr>
          <p:cNvPr id="278" name="Google Shape;278;g38de31123fd_0_98"/>
          <p:cNvSpPr/>
          <p:nvPr/>
        </p:nvSpPr>
        <p:spPr>
          <a:xfrm>
            <a:off x="5113882" y="5544802"/>
            <a:ext cx="6905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87"/>
              <a:buFont typeface="Inter"/>
              <a:buNone/>
            </a:pPr>
            <a:r>
              <a:rPr i="0" lang="en-US" sz="1586" u="none" cap="none" strike="noStrike">
                <a:solidFill>
                  <a:srgbClr val="002060"/>
                </a:solidFill>
              </a:rPr>
              <a:t>Framework alignment ensures consistency, audit readiness, and integration with organizational governance structures.</a:t>
            </a:r>
            <a:endParaRPr i="0" sz="1586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de31123fd_0_11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285" name="Google Shape;285;g38de31123fd_0_11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g38de31123fd_0_112"/>
          <p:cNvSpPr/>
          <p:nvPr/>
        </p:nvSpPr>
        <p:spPr>
          <a:xfrm>
            <a:off x="211715" y="226717"/>
            <a:ext cx="6685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450"/>
              <a:buFont typeface="Nunito Sans"/>
              <a:buNone/>
            </a:pPr>
            <a:r>
              <a:rPr i="0" lang="en-US" sz="4450" u="none" cap="none" strike="noStrike">
                <a:solidFill>
                  <a:srgbClr val="D1282E"/>
                </a:solidFill>
              </a:rPr>
              <a:t>Data Protection Strategies</a:t>
            </a:r>
            <a:endParaRPr i="0" sz="4450" u="none" cap="none" strike="noStrike"/>
          </a:p>
        </p:txBody>
      </p:sp>
      <p:sp>
        <p:nvSpPr>
          <p:cNvPr id="287" name="Google Shape;287;g38de31123fd_0_112"/>
          <p:cNvSpPr/>
          <p:nvPr/>
        </p:nvSpPr>
        <p:spPr>
          <a:xfrm>
            <a:off x="211715" y="138912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Effective data protection requires multiple coordinated strategies:</a:t>
            </a:r>
            <a:endParaRPr i="0" sz="1750" u="none" cap="none" strike="noStrike"/>
          </a:p>
        </p:txBody>
      </p:sp>
      <p:sp>
        <p:nvSpPr>
          <p:cNvPr id="288" name="Google Shape;288;g38de31123fd_0_112"/>
          <p:cNvSpPr/>
          <p:nvPr/>
        </p:nvSpPr>
        <p:spPr>
          <a:xfrm>
            <a:off x="211724" y="2007175"/>
            <a:ext cx="5998200" cy="1730700"/>
          </a:xfrm>
          <a:prstGeom prst="roundRect">
            <a:avLst>
              <a:gd fmla="val 5504" name="adj"/>
            </a:avLst>
          </a:prstGeom>
          <a:solidFill>
            <a:srgbClr val="FFFFFF"/>
          </a:solidFill>
          <a:ln cap="flat" cmpd="sng" w="30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8de31123fd_0_112"/>
          <p:cNvSpPr/>
          <p:nvPr/>
        </p:nvSpPr>
        <p:spPr>
          <a:xfrm>
            <a:off x="452561" y="2264469"/>
            <a:ext cx="2653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002060"/>
                </a:solidFill>
              </a:rPr>
              <a:t>Backup &amp; Snapshots</a:t>
            </a:r>
            <a:endParaRPr i="0" sz="2200" u="none" cap="none" strike="noStrike"/>
          </a:p>
        </p:txBody>
      </p:sp>
      <p:sp>
        <p:nvSpPr>
          <p:cNvPr id="290" name="Google Shape;290;g38de31123fd_0_112"/>
          <p:cNvSpPr/>
          <p:nvPr/>
        </p:nvSpPr>
        <p:spPr>
          <a:xfrm>
            <a:off x="452561" y="2754888"/>
            <a:ext cx="551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Regular automated backups with point-in-time recovery capabilities and offsite storage.</a:t>
            </a:r>
            <a:endParaRPr i="0" sz="1750" u="none" cap="none" strike="noStrike"/>
          </a:p>
        </p:txBody>
      </p:sp>
      <p:sp>
        <p:nvSpPr>
          <p:cNvPr id="291" name="Google Shape;291;g38de31123fd_0_112"/>
          <p:cNvSpPr/>
          <p:nvPr/>
        </p:nvSpPr>
        <p:spPr>
          <a:xfrm>
            <a:off x="6846475" y="2007175"/>
            <a:ext cx="5036100" cy="1730700"/>
          </a:xfrm>
          <a:prstGeom prst="roundRect">
            <a:avLst>
              <a:gd fmla="val 5504" name="adj"/>
            </a:avLst>
          </a:prstGeom>
          <a:solidFill>
            <a:srgbClr val="FFFFFF"/>
          </a:solidFill>
          <a:ln cap="flat" cmpd="sng" w="30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8de31123fd_0_112"/>
          <p:cNvSpPr/>
          <p:nvPr/>
        </p:nvSpPr>
        <p:spPr>
          <a:xfrm>
            <a:off x="7048682" y="2264469"/>
            <a:ext cx="2228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002060"/>
                </a:solidFill>
              </a:rPr>
              <a:t>Replication</a:t>
            </a:r>
            <a:endParaRPr i="0" sz="2200" u="none" cap="none" strike="noStrike"/>
          </a:p>
        </p:txBody>
      </p:sp>
      <p:sp>
        <p:nvSpPr>
          <p:cNvPr id="293" name="Google Shape;293;g38de31123fd_0_112"/>
          <p:cNvSpPr/>
          <p:nvPr/>
        </p:nvSpPr>
        <p:spPr>
          <a:xfrm>
            <a:off x="7048682" y="2754888"/>
            <a:ext cx="4631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Real-time or near-real-time data replication across regions or cloud providers.</a:t>
            </a:r>
            <a:endParaRPr i="0" sz="1750" u="none" cap="none" strike="noStrike"/>
          </a:p>
        </p:txBody>
      </p:sp>
      <p:sp>
        <p:nvSpPr>
          <p:cNvPr id="294" name="Google Shape;294;g38de31123fd_0_112"/>
          <p:cNvSpPr/>
          <p:nvPr/>
        </p:nvSpPr>
        <p:spPr>
          <a:xfrm>
            <a:off x="211725" y="3964800"/>
            <a:ext cx="5998200" cy="1903800"/>
          </a:xfrm>
          <a:prstGeom prst="roundRect">
            <a:avLst>
              <a:gd fmla="val 5504" name="adj"/>
            </a:avLst>
          </a:prstGeom>
          <a:solidFill>
            <a:srgbClr val="FFFFFF"/>
          </a:solidFill>
          <a:ln cap="flat" cmpd="sng" w="30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8de31123fd_0_112"/>
          <p:cNvSpPr/>
          <p:nvPr/>
        </p:nvSpPr>
        <p:spPr>
          <a:xfrm>
            <a:off x="452561" y="4222094"/>
            <a:ext cx="2653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002060"/>
                </a:solidFill>
              </a:rPr>
              <a:t>Encryption</a:t>
            </a:r>
            <a:endParaRPr i="0" sz="2200" u="none" cap="none" strike="noStrike"/>
          </a:p>
        </p:txBody>
      </p:sp>
      <p:sp>
        <p:nvSpPr>
          <p:cNvPr id="296" name="Google Shape;296;g38de31123fd_0_112"/>
          <p:cNvSpPr/>
          <p:nvPr/>
        </p:nvSpPr>
        <p:spPr>
          <a:xfrm>
            <a:off x="452561" y="4712512"/>
            <a:ext cx="551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Data protection in transit and at rest using strong encryption algorithms and key management.</a:t>
            </a:r>
            <a:endParaRPr i="0" sz="1750" u="none" cap="none" strike="noStrike"/>
          </a:p>
        </p:txBody>
      </p:sp>
      <p:sp>
        <p:nvSpPr>
          <p:cNvPr id="297" name="Google Shape;297;g38de31123fd_0_112"/>
          <p:cNvSpPr/>
          <p:nvPr/>
        </p:nvSpPr>
        <p:spPr>
          <a:xfrm>
            <a:off x="6846475" y="3964800"/>
            <a:ext cx="5036100" cy="1903800"/>
          </a:xfrm>
          <a:prstGeom prst="roundRect">
            <a:avLst>
              <a:gd fmla="val 5504" name="adj"/>
            </a:avLst>
          </a:prstGeom>
          <a:solidFill>
            <a:srgbClr val="FFFFFF"/>
          </a:solidFill>
          <a:ln cap="flat" cmpd="sng" w="30475">
            <a:solidFill>
              <a:srgbClr val="DC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8de31123fd_0_112"/>
          <p:cNvSpPr/>
          <p:nvPr/>
        </p:nvSpPr>
        <p:spPr>
          <a:xfrm>
            <a:off x="7048682" y="4222094"/>
            <a:ext cx="22284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Nunito Sans"/>
              <a:buNone/>
            </a:pPr>
            <a:r>
              <a:rPr i="0" lang="en-US" sz="2200" u="none" cap="none" strike="noStrike">
                <a:solidFill>
                  <a:srgbClr val="002060"/>
                </a:solidFill>
              </a:rPr>
              <a:t>Access Control</a:t>
            </a:r>
            <a:endParaRPr i="0" sz="2200" u="none" cap="none" strike="noStrike"/>
          </a:p>
        </p:txBody>
      </p:sp>
      <p:sp>
        <p:nvSpPr>
          <p:cNvPr id="299" name="Google Shape;299;g38de31123fd_0_112"/>
          <p:cNvSpPr/>
          <p:nvPr/>
        </p:nvSpPr>
        <p:spPr>
          <a:xfrm>
            <a:off x="7048682" y="4712512"/>
            <a:ext cx="4631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750"/>
              <a:buFont typeface="Inter"/>
              <a:buNone/>
            </a:pPr>
            <a:r>
              <a:rPr i="0" lang="en-US" sz="1750" u="none" cap="none" strike="noStrike">
                <a:solidFill>
                  <a:srgbClr val="002060"/>
                </a:solidFill>
              </a:rPr>
              <a:t>Role-based access controls and identity management ensuring only authorized data access.</a:t>
            </a:r>
            <a:endParaRPr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8de31123fd_0_132"/>
          <p:cNvSpPr txBox="1"/>
          <p:nvPr>
            <p:ph idx="11" type="ftr"/>
          </p:nvPr>
        </p:nvSpPr>
        <p:spPr>
          <a:xfrm>
            <a:off x="44302" y="6574155"/>
            <a:ext cx="4572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 2025 Innovation In Software Corporation</a:t>
            </a:r>
            <a:endParaRPr/>
          </a:p>
        </p:txBody>
      </p:sp>
      <p:sp>
        <p:nvSpPr>
          <p:cNvPr id="306" name="Google Shape;306;g38de31123fd_0_132"/>
          <p:cNvSpPr txBox="1"/>
          <p:nvPr>
            <p:ph idx="12" type="sldNum"/>
          </p:nvPr>
        </p:nvSpPr>
        <p:spPr>
          <a:xfrm rot="-5400000">
            <a:off x="11189118" y="5824571"/>
            <a:ext cx="1315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reencoded.png" id="307" name="Google Shape;307;g38de31123fd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001" y="1868097"/>
            <a:ext cx="3790850" cy="37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8de31123fd_0_132"/>
          <p:cNvSpPr/>
          <p:nvPr/>
        </p:nvSpPr>
        <p:spPr>
          <a:xfrm>
            <a:off x="620000" y="668525"/>
            <a:ext cx="111777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1282E"/>
              </a:buClr>
              <a:buSzPts val="4031"/>
              <a:buFont typeface="Nunito Sans"/>
              <a:buNone/>
            </a:pPr>
            <a:r>
              <a:rPr i="0" lang="en-US" sz="4031" u="none" cap="none" strike="noStrike">
                <a:solidFill>
                  <a:srgbClr val="D1282E"/>
                </a:solidFill>
              </a:rPr>
              <a:t>Designing for High Availability</a:t>
            </a:r>
            <a:endParaRPr i="0" sz="4031" u="none" cap="none" strike="noStrike"/>
          </a:p>
        </p:txBody>
      </p:sp>
      <p:sp>
        <p:nvSpPr>
          <p:cNvPr id="309" name="Google Shape;309;g38de31123fd_0_132"/>
          <p:cNvSpPr/>
          <p:nvPr/>
        </p:nvSpPr>
        <p:spPr>
          <a:xfrm>
            <a:off x="4884401" y="1735058"/>
            <a:ext cx="697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3"/>
              <a:buFont typeface="Inter"/>
              <a:buNone/>
            </a:pPr>
            <a:r>
              <a:rPr i="0" lang="en-US" sz="1603" u="none" cap="none" strike="noStrike">
                <a:solidFill>
                  <a:srgbClr val="002060"/>
                </a:solidFill>
              </a:rPr>
              <a:t>High availability (HA) ensures services remain operational during disruptions through strategic design choices:</a:t>
            </a:r>
            <a:endParaRPr i="0" sz="1603" u="none" cap="none" strike="noStrike"/>
          </a:p>
        </p:txBody>
      </p:sp>
      <p:sp>
        <p:nvSpPr>
          <p:cNvPr id="310" name="Google Shape;310;g38de31123fd_0_132"/>
          <p:cNvSpPr/>
          <p:nvPr/>
        </p:nvSpPr>
        <p:spPr>
          <a:xfrm>
            <a:off x="4884401" y="2577507"/>
            <a:ext cx="697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3"/>
              <a:buFont typeface="Inter"/>
              <a:buNone/>
            </a:pPr>
            <a:r>
              <a:rPr b="1" i="0" lang="en-US" sz="1603" u="none" cap="none" strike="noStrike">
                <a:solidFill>
                  <a:srgbClr val="002060"/>
                </a:solidFill>
              </a:rPr>
              <a:t>Clustering</a:t>
            </a:r>
            <a:r>
              <a:rPr i="0" lang="en-US" sz="1603" u="none" cap="none" strike="noStrike">
                <a:solidFill>
                  <a:srgbClr val="002060"/>
                </a:solidFill>
              </a:rPr>
              <a:t>: Multiple servers working together to provide seamless failover capabilities</a:t>
            </a:r>
            <a:endParaRPr i="0" sz="1603" u="none" cap="none" strike="noStrike"/>
          </a:p>
        </p:txBody>
      </p:sp>
      <p:sp>
        <p:nvSpPr>
          <p:cNvPr id="311" name="Google Shape;311;g38de31123fd_0_132"/>
          <p:cNvSpPr/>
          <p:nvPr/>
        </p:nvSpPr>
        <p:spPr>
          <a:xfrm>
            <a:off x="4884401" y="3306946"/>
            <a:ext cx="697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3"/>
              <a:buFont typeface="Inter"/>
              <a:buNone/>
            </a:pPr>
            <a:r>
              <a:rPr b="1" i="0" lang="en-US" sz="1603" u="none" cap="none" strike="noStrike">
                <a:solidFill>
                  <a:srgbClr val="002060"/>
                </a:solidFill>
              </a:rPr>
              <a:t>Load Balancing</a:t>
            </a:r>
            <a:r>
              <a:rPr i="0" lang="en-US" sz="1603" u="none" cap="none" strike="noStrike">
                <a:solidFill>
                  <a:srgbClr val="002060"/>
                </a:solidFill>
              </a:rPr>
              <a:t>: Traffic distribution across multiple systems to prevent overload</a:t>
            </a:r>
            <a:endParaRPr i="0" sz="1603" u="none" cap="none" strike="noStrike"/>
          </a:p>
        </p:txBody>
      </p:sp>
      <p:sp>
        <p:nvSpPr>
          <p:cNvPr id="312" name="Google Shape;312;g38de31123fd_0_132"/>
          <p:cNvSpPr/>
          <p:nvPr/>
        </p:nvSpPr>
        <p:spPr>
          <a:xfrm>
            <a:off x="4884401" y="4036385"/>
            <a:ext cx="697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3"/>
              <a:buFont typeface="Inter"/>
              <a:buNone/>
            </a:pPr>
            <a:r>
              <a:rPr b="1" i="0" lang="en-US" sz="1603" u="none" cap="none" strike="noStrike">
                <a:solidFill>
                  <a:srgbClr val="002060"/>
                </a:solidFill>
              </a:rPr>
              <a:t>Geographic Redundancy</a:t>
            </a:r>
            <a:r>
              <a:rPr i="0" lang="en-US" sz="1603" u="none" cap="none" strike="noStrike">
                <a:solidFill>
                  <a:srgbClr val="002060"/>
                </a:solidFill>
              </a:rPr>
              <a:t>: Distributed infrastructure across multiple locations</a:t>
            </a:r>
            <a:endParaRPr i="0" sz="1603" u="none" cap="none" strike="noStrike"/>
          </a:p>
        </p:txBody>
      </p:sp>
      <p:sp>
        <p:nvSpPr>
          <p:cNvPr id="313" name="Google Shape;313;g38de31123fd_0_132"/>
          <p:cNvSpPr/>
          <p:nvPr/>
        </p:nvSpPr>
        <p:spPr>
          <a:xfrm>
            <a:off x="4884401" y="4765824"/>
            <a:ext cx="697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3"/>
              <a:buFont typeface="Inter"/>
              <a:buNone/>
            </a:pPr>
            <a:r>
              <a:rPr b="1" i="0" lang="en-US" sz="1603" u="none" cap="none" strike="noStrike">
                <a:solidFill>
                  <a:srgbClr val="002060"/>
                </a:solidFill>
              </a:rPr>
              <a:t>Automated Failover</a:t>
            </a:r>
            <a:r>
              <a:rPr i="0" lang="en-US" sz="1603" u="none" cap="none" strike="noStrike">
                <a:solidFill>
                  <a:srgbClr val="002060"/>
                </a:solidFill>
              </a:rPr>
              <a:t>: Systems that automatically switch to backup resources</a:t>
            </a:r>
            <a:endParaRPr i="0" sz="1603" u="none" cap="none" strike="noStrike"/>
          </a:p>
        </p:txBody>
      </p:sp>
      <p:sp>
        <p:nvSpPr>
          <p:cNvPr id="314" name="Google Shape;314;g38de31123fd_0_132"/>
          <p:cNvSpPr/>
          <p:nvPr/>
        </p:nvSpPr>
        <p:spPr>
          <a:xfrm>
            <a:off x="4884401" y="5608272"/>
            <a:ext cx="6978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3"/>
              <a:buFont typeface="Inter"/>
              <a:buNone/>
            </a:pPr>
            <a:r>
              <a:rPr i="0" lang="en-US" sz="1603" u="none" cap="none" strike="noStrike">
                <a:solidFill>
                  <a:srgbClr val="002060"/>
                </a:solidFill>
              </a:rPr>
              <a:t>Effective HA design balances performance requirements with cost considerations and operational complexity.</a:t>
            </a:r>
            <a:endParaRPr i="0" sz="1603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2016-09-10T10:34:19Z</dcterms:created>
  <dc:creator>Donis Marshall</dc:creator>
</cp:coreProperties>
</file>